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handoutMasterIdLst>
    <p:handoutMasterId r:id="rId69"/>
  </p:handoutMasterIdLst>
  <p:sldIdLst>
    <p:sldId id="256" r:id="rId2"/>
    <p:sldId id="309" r:id="rId3"/>
    <p:sldId id="260" r:id="rId4"/>
    <p:sldId id="314" r:id="rId5"/>
    <p:sldId id="315" r:id="rId6"/>
    <p:sldId id="286" r:id="rId7"/>
    <p:sldId id="316" r:id="rId8"/>
    <p:sldId id="292" r:id="rId9"/>
    <p:sldId id="319" r:id="rId10"/>
    <p:sldId id="317" r:id="rId11"/>
    <p:sldId id="381" r:id="rId12"/>
    <p:sldId id="318" r:id="rId13"/>
    <p:sldId id="320" r:id="rId14"/>
    <p:sldId id="298" r:id="rId15"/>
    <p:sldId id="293" r:id="rId16"/>
    <p:sldId id="350" r:id="rId17"/>
    <p:sldId id="326" r:id="rId18"/>
    <p:sldId id="357" r:id="rId19"/>
    <p:sldId id="296" r:id="rId20"/>
    <p:sldId id="299" r:id="rId21"/>
    <p:sldId id="349" r:id="rId22"/>
    <p:sldId id="300" r:id="rId23"/>
    <p:sldId id="288" r:id="rId24"/>
    <p:sldId id="301" r:id="rId25"/>
    <p:sldId id="359" r:id="rId26"/>
    <p:sldId id="289" r:id="rId27"/>
    <p:sldId id="330" r:id="rId28"/>
    <p:sldId id="336" r:id="rId29"/>
    <p:sldId id="331" r:id="rId30"/>
    <p:sldId id="332" r:id="rId31"/>
    <p:sldId id="333" r:id="rId32"/>
    <p:sldId id="334" r:id="rId33"/>
    <p:sldId id="303" r:id="rId34"/>
    <p:sldId id="383" r:id="rId35"/>
    <p:sldId id="375" r:id="rId36"/>
    <p:sldId id="325" r:id="rId37"/>
    <p:sldId id="305" r:id="rId38"/>
    <p:sldId id="327" r:id="rId39"/>
    <p:sldId id="388" r:id="rId40"/>
    <p:sldId id="328" r:id="rId41"/>
    <p:sldId id="377" r:id="rId42"/>
    <p:sldId id="378" r:id="rId43"/>
    <p:sldId id="379" r:id="rId44"/>
    <p:sldId id="386" r:id="rId45"/>
    <p:sldId id="389" r:id="rId46"/>
    <p:sldId id="380" r:id="rId47"/>
    <p:sldId id="376" r:id="rId48"/>
    <p:sldId id="348" r:id="rId49"/>
    <p:sldId id="306" r:id="rId50"/>
    <p:sldId id="370" r:id="rId51"/>
    <p:sldId id="362" r:id="rId52"/>
    <p:sldId id="363" r:id="rId53"/>
    <p:sldId id="364" r:id="rId54"/>
    <p:sldId id="365" r:id="rId55"/>
    <p:sldId id="366" r:id="rId56"/>
    <p:sldId id="367" r:id="rId57"/>
    <p:sldId id="368" r:id="rId58"/>
    <p:sldId id="369" r:id="rId59"/>
    <p:sldId id="374" r:id="rId60"/>
    <p:sldId id="261" r:id="rId61"/>
    <p:sldId id="373" r:id="rId62"/>
    <p:sldId id="372" r:id="rId63"/>
    <p:sldId id="257" r:id="rId64"/>
    <p:sldId id="259" r:id="rId65"/>
    <p:sldId id="382" r:id="rId66"/>
    <p:sldId id="313" r:id="rId6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30" autoAdjust="0"/>
    <p:restoredTop sz="95884" autoAdjust="0"/>
  </p:normalViewPr>
  <p:slideViewPr>
    <p:cSldViewPr snapToGrid="0" snapToObjects="1">
      <p:cViewPr varScale="1">
        <p:scale>
          <a:sx n="200" d="100"/>
          <a:sy n="200" d="100"/>
        </p:scale>
        <p:origin x="208" y="176"/>
      </p:cViewPr>
      <p:guideLst>
        <p:guide orient="horz" pos="216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3/22/23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3/22/23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9</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12</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13</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termination sites: UAA, UGA, or UAG</a:t>
            </a:r>
          </a:p>
        </p:txBody>
      </p:sp>
      <p:sp>
        <p:nvSpPr>
          <p:cNvPr id="4" name="Slide Number Placeholder 3"/>
          <p:cNvSpPr>
            <a:spLocks noGrp="1"/>
          </p:cNvSpPr>
          <p:nvPr>
            <p:ph type="sldNum" sz="quarter" idx="10"/>
          </p:nvPr>
        </p:nvSpPr>
        <p:spPr/>
        <p:txBody>
          <a:bodyPr/>
          <a:lstStyle/>
          <a:p>
            <a:fld id="{50ECEE8D-54D1-BC43-A706-E1390DB9DFE1}" type="slidenum">
              <a:rPr lang="en-US" smtClean="0"/>
              <a:t>54</a:t>
            </a:fld>
            <a:endParaRPr lang="en-US"/>
          </a:p>
        </p:txBody>
      </p:sp>
    </p:spTree>
    <p:extLst>
      <p:ext uri="{BB962C8B-B14F-4D97-AF65-F5344CB8AC3E}">
        <p14:creationId xmlns:p14="http://schemas.microsoft.com/office/powerpoint/2010/main" val="1646475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60</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63</a:t>
            </a:fld>
            <a:endParaRPr lang="en-US"/>
          </a:p>
        </p:txBody>
      </p:sp>
    </p:spTree>
    <p:extLst>
      <p:ext uri="{BB962C8B-B14F-4D97-AF65-F5344CB8AC3E}">
        <p14:creationId xmlns:p14="http://schemas.microsoft.com/office/powerpoint/2010/main" val="29911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64</a:t>
            </a:fld>
            <a:endParaRPr lang="en-US"/>
          </a:p>
        </p:txBody>
      </p:sp>
    </p:spTree>
    <p:extLst>
      <p:ext uri="{BB962C8B-B14F-4D97-AF65-F5344CB8AC3E}">
        <p14:creationId xmlns:p14="http://schemas.microsoft.com/office/powerpoint/2010/main" val="157127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3/22/23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3/22/23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3/22/23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3/22/23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3/22/23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3/22/23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s://github.com/PacificBiosciences/GenomicConsensus"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4.emf"/><Relationship Id="rId5" Type="http://schemas.openxmlformats.org/officeDocument/2006/relationships/image" Target="../media/image43.png"/><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Genome assembly</a:t>
            </a:r>
            <a:br>
              <a:rPr lang="en-US" sz="3200" dirty="0"/>
            </a:br>
            <a:br>
              <a:rPr lang="en-US" sz="28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3/23/2023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0" y="5673020"/>
            <a:ext cx="8594213" cy="1016936"/>
          </a:xfrm>
          <a:prstGeom prst="rect">
            <a:avLst/>
          </a:prstGeom>
        </p:spPr>
      </p:pic>
      <p:sp>
        <p:nvSpPr>
          <p:cNvPr id="2" name="Title 1"/>
          <p:cNvSpPr>
            <a:spLocks noGrp="1"/>
          </p:cNvSpPr>
          <p:nvPr>
            <p:ph type="title"/>
          </p:nvPr>
        </p:nvSpPr>
        <p:spPr/>
        <p:txBody>
          <a:bodyPr/>
          <a:lstStyle/>
          <a:p>
            <a:r>
              <a:rPr lang="en-US" dirty="0"/>
              <a:t>Overlap layout consensus (II)</a:t>
            </a:r>
          </a:p>
        </p:txBody>
      </p:sp>
      <p:sp>
        <p:nvSpPr>
          <p:cNvPr id="4" name="Content Placeholder 3"/>
          <p:cNvSpPr>
            <a:spLocks noGrp="1"/>
          </p:cNvSpPr>
          <p:nvPr>
            <p:ph idx="1"/>
          </p:nvPr>
        </p:nvSpPr>
        <p:spPr>
          <a:xfrm>
            <a:off x="344629" y="3974493"/>
            <a:ext cx="6775837" cy="1257907"/>
          </a:xfrm>
        </p:spPr>
        <p:txBody>
          <a:bodyPr>
            <a:normAutofit lnSpcReduction="10000"/>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lvl="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361460" y="1045313"/>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1990975"/>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294640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660774"/>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606436"/>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76" y="0"/>
            <a:ext cx="1936832" cy="5560582"/>
          </a:xfrm>
          <a:prstGeom prst="rect">
            <a:avLst/>
          </a:prstGeom>
        </p:spPr>
      </p:pic>
      <p:sp>
        <p:nvSpPr>
          <p:cNvPr id="14" name="TextBox 13"/>
          <p:cNvSpPr txBox="1"/>
          <p:nvPr/>
        </p:nvSpPr>
        <p:spPr>
          <a:xfrm>
            <a:off x="6619918" y="649796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028462" y="1944808"/>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11</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6883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2339919"/>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201413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66570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1438362"/>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726390"/>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2082470"/>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2404091"/>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838204"/>
            <a:ext cx="2789738" cy="584775"/>
          </a:xfrm>
          <a:prstGeom prst="rect">
            <a:avLst/>
          </a:prstGeom>
          <a:noFill/>
        </p:spPr>
        <p:txBody>
          <a:bodyPr wrap="none" rtlCol="0">
            <a:spAutoFit/>
          </a:bodyPr>
          <a:lstStyle/>
          <a:p>
            <a:r>
              <a:rPr lang="en-US" sz="32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4" y="4740702"/>
            <a:ext cx="8127242" cy="1569660"/>
            <a:chOff x="199588" y="4740702"/>
            <a:chExt cx="8127242" cy="1569660"/>
          </a:xfrm>
        </p:grpSpPr>
        <p:sp>
          <p:nvSpPr>
            <p:cNvPr id="38" name="Rectangle 37">
              <a:extLst>
                <a:ext uri="{FF2B5EF4-FFF2-40B4-BE49-F238E27FC236}">
                  <a16:creationId xmlns:a16="http://schemas.microsoft.com/office/drawing/2014/main" id="{71840DC9-9566-7E47-B3B2-C627885AD65B}"/>
                </a:ext>
              </a:extLst>
            </p:cNvPr>
            <p:cNvSpPr/>
            <p:nvPr/>
          </p:nvSpPr>
          <p:spPr>
            <a:xfrm>
              <a:off x="199588" y="4740702"/>
              <a:ext cx="3303449" cy="1569660"/>
            </a:xfrm>
            <a:prstGeom prst="rect">
              <a:avLst/>
            </a:prstGeom>
          </p:spPr>
          <p:txBody>
            <a:bodyPr wrap="square">
              <a:spAutoFit/>
            </a:bodyPr>
            <a:lstStyle/>
            <a:p>
              <a:r>
                <a:rPr lang="en-US" sz="32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5237245"/>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5232638"/>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5232638"/>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5237245"/>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77" y="3416805"/>
            <a:ext cx="8045021" cy="648786"/>
            <a:chOff x="248677" y="3416805"/>
            <a:chExt cx="8045021" cy="648786"/>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641875"/>
              <a:chOff x="248677" y="3423716"/>
              <a:chExt cx="8045021" cy="641875"/>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544671" cy="584775"/>
              </a:xfrm>
              <a:prstGeom prst="rect">
                <a:avLst/>
              </a:prstGeom>
              <a:noFill/>
            </p:spPr>
            <p:txBody>
              <a:bodyPr wrap="none" rtlCol="0">
                <a:spAutoFit/>
              </a:bodyPr>
              <a:lstStyle/>
              <a:p>
                <a:r>
                  <a:rPr lang="en-US" sz="32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Overlap layout consensus (III)</a:t>
            </a:r>
          </a:p>
        </p:txBody>
      </p:sp>
      <p:sp>
        <p:nvSpPr>
          <p:cNvPr id="4" name="Content Placeholder 3"/>
          <p:cNvSpPr>
            <a:spLocks noGrp="1"/>
          </p:cNvSpPr>
          <p:nvPr>
            <p:ph idx="1"/>
          </p:nvPr>
        </p:nvSpPr>
        <p:spPr>
          <a:xfrm>
            <a:off x="2610340" y="1159751"/>
            <a:ext cx="6172200" cy="2501008"/>
          </a:xfrm>
        </p:spPr>
        <p:txBody>
          <a:bodyPr>
            <a:noAutofit/>
          </a:bodyPr>
          <a:lstStyle/>
          <a:p>
            <a:pPr lvl="0"/>
            <a:r>
              <a:rPr lang="en-US" sz="2800" dirty="0"/>
              <a:t>Layout</a:t>
            </a:r>
          </a:p>
          <a:p>
            <a:pPr marL="457200" indent="-457200">
              <a:buFont typeface="+mj-lt"/>
              <a:buAutoNum type="arabicPeriod"/>
            </a:pPr>
            <a:r>
              <a:rPr lang="en-US" sz="2800" dirty="0">
                <a:solidFill>
                  <a:srgbClr val="BFBFBF"/>
                </a:solidFill>
              </a:rPr>
              <a:t>Simplifies the global overlap graph by removing redundant information</a:t>
            </a:r>
          </a:p>
          <a:p>
            <a:pPr marL="457200" indent="-457200">
              <a:buFont typeface="+mj-lt"/>
              <a:buAutoNum type="arabicPeriod"/>
            </a:pPr>
            <a:r>
              <a:rPr lang="en-US" sz="2800" dirty="0"/>
              <a:t>Emits </a:t>
            </a:r>
            <a:r>
              <a:rPr lang="en-US" sz="2800" dirty="0" err="1"/>
              <a:t>contigs</a:t>
            </a:r>
            <a:r>
              <a:rPr lang="en-US" sz="2800" dirty="0"/>
              <a:t> corresponding to the non-branching paths</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0" y="5894685"/>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1" y="3942858"/>
            <a:ext cx="9046309" cy="838731"/>
          </a:xfrm>
          <a:prstGeom prst="rect">
            <a:avLst/>
          </a:prstGeom>
        </p:spPr>
      </p:pic>
      <p:sp>
        <p:nvSpPr>
          <p:cNvPr id="11" name="TextBox 10"/>
          <p:cNvSpPr txBox="1"/>
          <p:nvPr/>
        </p:nvSpPr>
        <p:spPr>
          <a:xfrm>
            <a:off x="394370" y="4781589"/>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4785581"/>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4785212"/>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7788908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434"/>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4" y="1072510"/>
            <a:ext cx="6538545" cy="1909229"/>
          </a:xfrm>
        </p:spPr>
        <p:txBody>
          <a:bodyPr>
            <a:noAutofit/>
          </a:bodyPr>
          <a:lstStyle/>
          <a:p>
            <a:pPr lvl="0"/>
            <a:r>
              <a:rPr lang="en-US" sz="2800" dirty="0"/>
              <a:t>Consensus</a:t>
            </a:r>
          </a:p>
          <a:p>
            <a:pPr marL="0" indent="0">
              <a:buNone/>
            </a:pPr>
            <a:r>
              <a:rPr lang="en-US" sz="2800" dirty="0"/>
              <a:t>Extract consensus sequences (major votes) based on the alignment of reads that make up a </a:t>
            </a:r>
            <a:r>
              <a:rPr lang="en-US" sz="2800" dirty="0" err="1"/>
              <a:t>contig</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43" y="3249238"/>
            <a:ext cx="6238719" cy="2860013"/>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13</a:t>
            </a:fld>
            <a:endParaRPr lang="en-US"/>
          </a:p>
        </p:txBody>
      </p:sp>
    </p:spTree>
    <p:extLst>
      <p:ext uri="{BB962C8B-B14F-4D97-AF65-F5344CB8AC3E}">
        <p14:creationId xmlns:p14="http://schemas.microsoft.com/office/powerpoint/2010/main" val="1555530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OLC drawbacks</a:t>
            </a:r>
          </a:p>
        </p:txBody>
      </p:sp>
      <p:sp>
        <p:nvSpPr>
          <p:cNvPr id="4" name="Content Placeholder 3"/>
          <p:cNvSpPr>
            <a:spLocks noGrp="1"/>
          </p:cNvSpPr>
          <p:nvPr>
            <p:ph idx="1"/>
          </p:nvPr>
        </p:nvSpPr>
        <p:spPr>
          <a:xfrm>
            <a:off x="457200" y="1200168"/>
            <a:ext cx="8229600" cy="4743432"/>
          </a:xfrm>
        </p:spPr>
        <p:txBody>
          <a:bodyPr>
            <a:noAutofit/>
          </a:bodyPr>
          <a:lstStyle/>
          <a:p>
            <a:pPr>
              <a:lnSpc>
                <a:spcPct val="120000"/>
              </a:lnSpc>
            </a:pPr>
            <a:r>
              <a:rPr lang="en-US" sz="2800" dirty="0"/>
              <a:t>Identifying all-to-all overlaps is a slow procedure, especially when read number is millions or billions.</a:t>
            </a:r>
          </a:p>
          <a:p>
            <a:pPr>
              <a:lnSpc>
                <a:spcPct val="120000"/>
              </a:lnSpc>
            </a:pPr>
            <a:endParaRPr lang="en-US" sz="2800" dirty="0"/>
          </a:p>
          <a:p>
            <a:pPr>
              <a:lnSpc>
                <a:spcPct val="120000"/>
              </a:lnSpc>
            </a:pPr>
            <a:r>
              <a:rPr lang="en-US" sz="2800" dirty="0"/>
              <a:t>Overlap graph is big when the read number is huge. One node per read, and in practice the number of edges grows </a:t>
            </a:r>
            <a:r>
              <a:rPr lang="en-US" sz="2800" dirty="0" err="1"/>
              <a:t>superlinearly</a:t>
            </a:r>
            <a:r>
              <a:rPr lang="en-US" sz="2800" dirty="0"/>
              <a:t> with the number of reads.</a:t>
            </a:r>
          </a:p>
          <a:p>
            <a:pPr>
              <a:lnSpc>
                <a:spcPct val="120000"/>
              </a:lnSpc>
            </a:pPr>
            <a:endParaRPr lang="en-US" sz="2800" dirty="0"/>
          </a:p>
          <a:p>
            <a:pPr>
              <a:lnSpc>
                <a:spcPct val="120000"/>
              </a:lnSpc>
            </a:pPr>
            <a:r>
              <a:rPr lang="en-US" sz="2800"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1801184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3200" dirty="0"/>
              <a:t>D</a:t>
            </a:r>
            <a:r>
              <a:rPr lang="en-US" sz="3200" kern="1200" dirty="0">
                <a:solidFill>
                  <a:schemeClr val="tx1"/>
                </a:solidFill>
                <a:effectLst/>
                <a:latin typeface="+mj-lt"/>
                <a:ea typeface="+mj-ea"/>
                <a:cs typeface="+mj-cs"/>
              </a:rPr>
              <a:t>e </a:t>
            </a:r>
            <a:r>
              <a:rPr lang="en-US" sz="3200" kern="1200" dirty="0" err="1">
                <a:solidFill>
                  <a:schemeClr val="tx1"/>
                </a:solidFill>
                <a:effectLst/>
                <a:latin typeface="+mj-lt"/>
                <a:ea typeface="+mj-ea"/>
                <a:cs typeface="+mj-cs"/>
              </a:rPr>
              <a:t>Bruijn</a:t>
            </a:r>
            <a:r>
              <a:rPr lang="en-US" sz="3200" kern="1200" dirty="0">
                <a:solidFill>
                  <a:schemeClr val="tx1"/>
                </a:solidFill>
                <a:effectLst/>
                <a:latin typeface="+mj-lt"/>
                <a:ea typeface="+mj-ea"/>
                <a:cs typeface="+mj-cs"/>
              </a:rPr>
              <a:t> graph</a:t>
            </a:r>
            <a:r>
              <a:rPr lang="en-US" sz="3200" dirty="0"/>
              <a:t> – k-</a:t>
            </a:r>
            <a:r>
              <a:rPr lang="en-US" sz="3200" dirty="0" err="1"/>
              <a:t>mer</a:t>
            </a:r>
            <a:endParaRPr lang="en-US" sz="3200" dirty="0">
              <a:effectLst/>
            </a:endParaRPr>
          </a:p>
        </p:txBody>
      </p:sp>
      <p:sp>
        <p:nvSpPr>
          <p:cNvPr id="4" name="Content Placeholder 3"/>
          <p:cNvSpPr>
            <a:spLocks noGrp="1"/>
          </p:cNvSpPr>
          <p:nvPr>
            <p:ph idx="1"/>
          </p:nvPr>
        </p:nvSpPr>
        <p:spPr>
          <a:xfrm>
            <a:off x="457200" y="1116187"/>
            <a:ext cx="8357152" cy="1446279"/>
          </a:xfrm>
        </p:spPr>
        <p:txBody>
          <a:bodyPr>
            <a:noAutofit/>
          </a:bodyPr>
          <a:lstStyle/>
          <a:p>
            <a:pPr marL="0" indent="0">
              <a:buNone/>
            </a:pPr>
            <a:r>
              <a:rPr lang="en-US" sz="2800" dirty="0"/>
              <a:t>De </a:t>
            </a:r>
            <a:r>
              <a:rPr lang="en-US" sz="2800" dirty="0" err="1"/>
              <a:t>Bruijn</a:t>
            </a:r>
            <a:r>
              <a:rPr lang="en-US" sz="2800" dirty="0"/>
              <a:t> graph assemblers model the relationship between </a:t>
            </a:r>
            <a:r>
              <a:rPr lang="en-US" sz="2800" b="1" dirty="0">
                <a:solidFill>
                  <a:schemeClr val="tx2">
                    <a:lumMod val="75000"/>
                  </a:schemeClr>
                </a:solidFill>
              </a:rPr>
              <a:t>exact substrings </a:t>
            </a:r>
            <a:r>
              <a:rPr lang="en-US" sz="2800" dirty="0"/>
              <a:t>of length </a:t>
            </a:r>
            <a:r>
              <a:rPr lang="en-US" sz="2800" i="1" dirty="0"/>
              <a:t>k </a:t>
            </a:r>
            <a:r>
              <a:rPr lang="en-US" sz="2800" dirty="0"/>
              <a:t>(k-</a:t>
            </a:r>
            <a:r>
              <a:rPr lang="en-US" sz="2800" dirty="0" err="1"/>
              <a:t>mer</a:t>
            </a:r>
            <a:r>
              <a:rPr lang="en-US" sz="2800" dirty="0"/>
              <a:t>)</a:t>
            </a:r>
            <a:r>
              <a:rPr lang="en-US" sz="2800" i="1" dirty="0"/>
              <a:t> </a:t>
            </a:r>
            <a:r>
              <a:rPr lang="en-US" sz="2800" dirty="0"/>
              <a:t>extracted from input reads.</a:t>
            </a:r>
          </a:p>
        </p:txBody>
      </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3484256" y="3801875"/>
            <a:ext cx="1667487" cy="2400657"/>
            <a:chOff x="2596387" y="2042672"/>
            <a:chExt cx="997453" cy="2400657"/>
          </a:xfrm>
        </p:grpSpPr>
        <p:sp>
          <p:nvSpPr>
            <p:cNvPr id="9" name="TextBox 8"/>
            <p:cNvSpPr txBox="1"/>
            <p:nvPr/>
          </p:nvSpPr>
          <p:spPr>
            <a:xfrm>
              <a:off x="2644323" y="2504337"/>
              <a:ext cx="7020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grpSp>
        <p:nvGrpSpPr>
          <p:cNvPr id="6" name="Group 5"/>
          <p:cNvGrpSpPr/>
          <p:nvPr/>
        </p:nvGrpSpPr>
        <p:grpSpPr>
          <a:xfrm>
            <a:off x="2417786" y="3146025"/>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874608"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3293530" y="2700495"/>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list all unique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3" y="269480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4228548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70" y="182665"/>
            <a:ext cx="8229600" cy="674725"/>
          </a:xfrm>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a:t>D</a:t>
            </a:r>
            <a:r>
              <a:rPr lang="en-US" sz="2800" kern="1200" dirty="0">
                <a:solidFill>
                  <a:schemeClr val="tx1"/>
                </a:solidFill>
                <a:effectLst/>
                <a:latin typeface="+mj-lt"/>
                <a:ea typeface="+mj-ea"/>
                <a:cs typeface="+mj-cs"/>
              </a:rPr>
              <a:t>e </a:t>
            </a:r>
            <a:r>
              <a:rPr lang="en-US" sz="2800" kern="1200" dirty="0" err="1">
                <a:solidFill>
                  <a:schemeClr val="tx1"/>
                </a:solidFill>
                <a:effectLst/>
                <a:latin typeface="+mj-lt"/>
                <a:ea typeface="+mj-ea"/>
                <a:cs typeface="+mj-cs"/>
              </a:rPr>
              <a:t>Bruijn</a:t>
            </a:r>
            <a:r>
              <a:rPr lang="en-US" sz="2800" kern="1200" dirty="0">
                <a:solidFill>
                  <a:schemeClr val="tx1"/>
                </a:solidFill>
                <a:effectLst/>
                <a:latin typeface="+mj-lt"/>
                <a:ea typeface="+mj-ea"/>
                <a:cs typeface="+mj-cs"/>
              </a:rPr>
              <a:t> graph - assembly</a:t>
            </a:r>
            <a:endParaRPr lang="en-US" dirty="0"/>
          </a:p>
        </p:txBody>
      </p:sp>
      <p:sp>
        <p:nvSpPr>
          <p:cNvPr id="15" name="TextBox 14"/>
          <p:cNvSpPr txBox="1"/>
          <p:nvPr/>
        </p:nvSpPr>
        <p:spPr>
          <a:xfrm>
            <a:off x="6067951" y="5614719"/>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3119496" y="4715426"/>
            <a:ext cx="2058148" cy="1539150"/>
            <a:chOff x="2692640" y="5144363"/>
            <a:chExt cx="2058148" cy="1539150"/>
          </a:xfrm>
        </p:grpSpPr>
        <p:sp>
          <p:nvSpPr>
            <p:cNvPr id="10" name="TextBox 9"/>
            <p:cNvSpPr txBox="1"/>
            <p:nvPr/>
          </p:nvSpPr>
          <p:spPr>
            <a:xfrm>
              <a:off x="3351702" y="5481305"/>
              <a:ext cx="674352" cy="461665"/>
            </a:xfrm>
            <a:prstGeom prst="rect">
              <a:avLst/>
            </a:prstGeom>
            <a:noFill/>
          </p:spPr>
          <p:txBody>
            <a:bodyPr wrap="none" rtlCol="0">
              <a:spAutoFit/>
            </a:bodyPr>
            <a:lstStyle/>
            <a:p>
              <a:r>
                <a:rPr lang="en-US" sz="24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92640" y="631418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44363"/>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1" y="3928983"/>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42336" y="1219884"/>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515840" y="932382"/>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525778" y="1553371"/>
            <a:ext cx="3393876" cy="3927934"/>
            <a:chOff x="4655970" y="2001361"/>
            <a:chExt cx="3393876" cy="3927934"/>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70" y="2447267"/>
              <a:ext cx="3393876" cy="3482028"/>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886902"/>
            <a:ext cx="8965462" cy="2657834"/>
          </a:xfrm>
        </p:spPr>
        <p:txBody>
          <a:bodyPr>
            <a:noAutofit/>
          </a:bodyPr>
          <a:lstStyle/>
          <a:p>
            <a:r>
              <a:rPr lang="en-US" sz="2800" dirty="0"/>
              <a:t>To find a path containing all k-mers but also is as short as possible, as it contains each k-mer exactly once.</a:t>
            </a:r>
          </a:p>
          <a:p>
            <a:r>
              <a:rPr lang="en-US" sz="2800" dirty="0"/>
              <a:t>De </a:t>
            </a:r>
            <a:r>
              <a:rPr lang="en-US" sz="2800" dirty="0" err="1"/>
              <a:t>Bruijn</a:t>
            </a:r>
            <a:r>
              <a:rPr lang="en-US" sz="2800" dirty="0"/>
              <a:t> answered this question by borrowing Euler’s solution of the Bridges of </a:t>
            </a:r>
            <a:r>
              <a:rPr lang="en-US" sz="2800" dirty="0" err="1"/>
              <a:t>Königsberg</a:t>
            </a:r>
            <a:r>
              <a:rPr lang="en-US" sz="2800" dirty="0"/>
              <a:t> problem. An </a:t>
            </a:r>
            <a:r>
              <a:rPr lang="en-US" sz="2800" dirty="0" err="1"/>
              <a:t>Eulerian</a:t>
            </a:r>
            <a:r>
              <a:rPr lang="en-US" sz="2800" dirty="0"/>
              <a:t> cycle represents a shortest path that contains each k-</a:t>
            </a:r>
            <a:r>
              <a:rPr lang="en-US" sz="2800" dirty="0" err="1"/>
              <a:t>mer</a:t>
            </a:r>
            <a:r>
              <a:rPr lang="en-US" sz="2800"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8" y="3666463"/>
            <a:ext cx="7747000" cy="2661232"/>
          </a:xfrm>
          <a:prstGeom prst="rect">
            <a:avLst/>
          </a:prstGeom>
        </p:spPr>
      </p:pic>
      <p:sp>
        <p:nvSpPr>
          <p:cNvPr id="6" name="TextBox 5"/>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893"/>
          </a:xfrm>
        </p:spPr>
        <p:txBody>
          <a:bodyPr/>
          <a:lstStyle/>
          <a:p>
            <a:r>
              <a:rPr lang="en-US" dirty="0"/>
              <a:t>Sequencing errors complicate assemblies</a:t>
            </a:r>
          </a:p>
        </p:txBody>
      </p:sp>
      <p:sp>
        <p:nvSpPr>
          <p:cNvPr id="6" name="TextBox 5"/>
          <p:cNvSpPr txBox="1"/>
          <p:nvPr/>
        </p:nvSpPr>
        <p:spPr>
          <a:xfrm>
            <a:off x="667527" y="5750839"/>
            <a:ext cx="8019273" cy="954107"/>
          </a:xfrm>
          <a:prstGeom prst="rect">
            <a:avLst/>
          </a:prstGeom>
          <a:noFill/>
        </p:spPr>
        <p:txBody>
          <a:bodyPr wrap="square" rtlCol="0">
            <a:spAutoFit/>
          </a:bodyPr>
          <a:lstStyle/>
          <a:p>
            <a:r>
              <a:rPr lang="en-US" sz="2800" dirty="0"/>
              <a:t>Sequence error correction before graph construction is a critical step for De </a:t>
            </a:r>
            <a:r>
              <a:rPr lang="en-US" sz="2800" dirty="0" err="1"/>
              <a:t>Bruijn</a:t>
            </a:r>
            <a:r>
              <a:rPr lang="en-US" sz="2800" dirty="0"/>
              <a:t> graph assembly.</a:t>
            </a:r>
          </a:p>
        </p:txBody>
      </p:sp>
      <p:sp>
        <p:nvSpPr>
          <p:cNvPr id="7" name="TextBox 6"/>
          <p:cNvSpPr txBox="1"/>
          <p:nvPr/>
        </p:nvSpPr>
        <p:spPr>
          <a:xfrm>
            <a:off x="225347" y="900484"/>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grpSp>
        <p:nvGrpSpPr>
          <p:cNvPr id="8" name="Group 7">
            <a:extLst>
              <a:ext uri="{FF2B5EF4-FFF2-40B4-BE49-F238E27FC236}">
                <a16:creationId xmlns:a16="http://schemas.microsoft.com/office/drawing/2014/main" id="{4692CCDE-9444-82F1-675F-A33AEE864722}"/>
              </a:ext>
            </a:extLst>
          </p:cNvPr>
          <p:cNvGrpSpPr/>
          <p:nvPr/>
        </p:nvGrpSpPr>
        <p:grpSpPr>
          <a:xfrm>
            <a:off x="3388176" y="1635185"/>
            <a:ext cx="5708788" cy="3761710"/>
            <a:chOff x="3388176" y="1635185"/>
            <a:chExt cx="5708788" cy="3761710"/>
          </a:xfrm>
        </p:grpSpPr>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6" y="1635185"/>
              <a:ext cx="3888154" cy="3761710"/>
            </a:xfrm>
            <a:prstGeom prst="rect">
              <a:avLst/>
            </a:prstGeom>
          </p:spPr>
        </p:pic>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grpSp>
      <p:sp>
        <p:nvSpPr>
          <p:cNvPr id="3" name="Slide Number Placeholder 2"/>
          <p:cNvSpPr>
            <a:spLocks noGrp="1"/>
          </p:cNvSpPr>
          <p:nvPr>
            <p:ph type="sldNum" sz="quarter" idx="12"/>
          </p:nvPr>
        </p:nvSpPr>
        <p:spPr/>
        <p:txBody>
          <a:bodyPr/>
          <a:lstStyle/>
          <a:p>
            <a:fld id="{9DA039C4-C5F2-1743-BB7A-5D831266C61E}" type="slidenum">
              <a:rPr lang="en-US" smtClean="0"/>
              <a:t>19</a:t>
            </a:fld>
            <a:endParaRPr lang="en-US"/>
          </a:p>
        </p:txBody>
      </p:sp>
      <p:sp>
        <p:nvSpPr>
          <p:cNvPr id="11" name="TextBox 10"/>
          <p:cNvSpPr txBox="1"/>
          <p:nvPr/>
        </p:nvSpPr>
        <p:spPr>
          <a:xfrm>
            <a:off x="333427" y="1721138"/>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470090" y="3481126"/>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0" y="3139496"/>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411476" y="1353507"/>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470090" y="4533316"/>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333428" y="2761706"/>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phylogenetic trees</a:t>
            </a:r>
          </a:p>
        </p:txBody>
      </p:sp>
      <p:sp>
        <p:nvSpPr>
          <p:cNvPr id="5" name="Rounded Rectangle 4"/>
          <p:cNvSpPr/>
          <p:nvPr/>
        </p:nvSpPr>
        <p:spPr>
          <a:xfrm>
            <a:off x="2831278" y="1841932"/>
            <a:ext cx="3042472" cy="434826"/>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17375E"/>
                </a:solidFill>
              </a:rPr>
              <a:t>Phylogenetic methods</a:t>
            </a:r>
          </a:p>
        </p:txBody>
      </p:sp>
      <p:sp>
        <p:nvSpPr>
          <p:cNvPr id="6" name="Rounded Rectangle 5"/>
          <p:cNvSpPr/>
          <p:nvPr/>
        </p:nvSpPr>
        <p:spPr>
          <a:xfrm>
            <a:off x="1674396" y="2753550"/>
            <a:ext cx="2312316" cy="434826"/>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17375E"/>
                </a:solidFill>
              </a:rPr>
              <a:t>Distance-based</a:t>
            </a:r>
          </a:p>
        </p:txBody>
      </p:sp>
      <p:sp>
        <p:nvSpPr>
          <p:cNvPr id="7" name="Rounded Rectangle 6"/>
          <p:cNvSpPr/>
          <p:nvPr/>
        </p:nvSpPr>
        <p:spPr>
          <a:xfrm>
            <a:off x="5031857" y="2753550"/>
            <a:ext cx="2312316" cy="434826"/>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rgbClr val="17375E"/>
                </a:solidFill>
              </a:rPr>
              <a:t>Character-based</a:t>
            </a:r>
          </a:p>
        </p:txBody>
      </p:sp>
      <p:sp>
        <p:nvSpPr>
          <p:cNvPr id="8" name="Rounded Rectangle 7"/>
          <p:cNvSpPr/>
          <p:nvPr/>
        </p:nvSpPr>
        <p:spPr>
          <a:xfrm>
            <a:off x="1349399" y="3739520"/>
            <a:ext cx="931853" cy="525894"/>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17375E"/>
                </a:solidFill>
              </a:rPr>
              <a:t>least square</a:t>
            </a:r>
          </a:p>
        </p:txBody>
      </p:sp>
      <p:sp>
        <p:nvSpPr>
          <p:cNvPr id="9" name="Rounded Rectangle 8"/>
          <p:cNvSpPr/>
          <p:nvPr/>
        </p:nvSpPr>
        <p:spPr>
          <a:xfrm>
            <a:off x="2308861" y="3739520"/>
            <a:ext cx="1044833" cy="525894"/>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17375E"/>
                </a:solidFill>
              </a:rPr>
              <a:t>minimum evolution</a:t>
            </a:r>
          </a:p>
        </p:txBody>
      </p:sp>
      <p:sp>
        <p:nvSpPr>
          <p:cNvPr id="10" name="Rounded Rectangle 9"/>
          <p:cNvSpPr/>
          <p:nvPr/>
        </p:nvSpPr>
        <p:spPr>
          <a:xfrm>
            <a:off x="3381306" y="3739520"/>
            <a:ext cx="991383" cy="525894"/>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17375E"/>
                </a:solidFill>
              </a:rPr>
              <a:t>neighbor joining</a:t>
            </a:r>
          </a:p>
        </p:txBody>
      </p:sp>
      <p:sp>
        <p:nvSpPr>
          <p:cNvPr id="11" name="Rounded Rectangle 10"/>
          <p:cNvSpPr/>
          <p:nvPr/>
        </p:nvSpPr>
        <p:spPr>
          <a:xfrm>
            <a:off x="4450119" y="3739520"/>
            <a:ext cx="1165016" cy="525894"/>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17375E"/>
                </a:solidFill>
              </a:rPr>
              <a:t>maximum parsimony</a:t>
            </a:r>
          </a:p>
        </p:txBody>
      </p:sp>
      <p:sp>
        <p:nvSpPr>
          <p:cNvPr id="12" name="Rounded Rectangle 11"/>
          <p:cNvSpPr/>
          <p:nvPr/>
        </p:nvSpPr>
        <p:spPr>
          <a:xfrm>
            <a:off x="5642747" y="3739520"/>
            <a:ext cx="1090408" cy="525894"/>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17375E"/>
                </a:solidFill>
              </a:rPr>
              <a:t>maximum likelihood</a:t>
            </a:r>
          </a:p>
        </p:txBody>
      </p:sp>
      <p:sp>
        <p:nvSpPr>
          <p:cNvPr id="13" name="Rounded Rectangle 12"/>
          <p:cNvSpPr/>
          <p:nvPr/>
        </p:nvSpPr>
        <p:spPr>
          <a:xfrm>
            <a:off x="6767668" y="3745962"/>
            <a:ext cx="1049169" cy="525894"/>
          </a:xfrm>
          <a:prstGeom prst="roundRect">
            <a:avLst/>
          </a:prstGeom>
          <a:noFill/>
          <a:ln>
            <a:solidFill>
              <a:schemeClr val="tx2">
                <a:lumMod val="20000"/>
                <a:lumOff val="8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rgbClr val="17375E"/>
                </a:solidFill>
              </a:rPr>
              <a:t>Bayesian inference</a:t>
            </a:r>
          </a:p>
        </p:txBody>
      </p:sp>
      <p:cxnSp>
        <p:nvCxnSpPr>
          <p:cNvPr id="15" name="Straight Connector 14"/>
          <p:cNvCxnSpPr>
            <a:stCxn id="5" idx="2"/>
            <a:endCxn id="7" idx="0"/>
          </p:cNvCxnSpPr>
          <p:nvPr/>
        </p:nvCxnSpPr>
        <p:spPr>
          <a:xfrm>
            <a:off x="4352514" y="2276758"/>
            <a:ext cx="1835501" cy="476792"/>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a:stCxn id="5" idx="2"/>
            <a:endCxn id="6" idx="0"/>
          </p:cNvCxnSpPr>
          <p:nvPr/>
        </p:nvCxnSpPr>
        <p:spPr>
          <a:xfrm flipH="1">
            <a:off x="2830554" y="2276758"/>
            <a:ext cx="1521960" cy="476792"/>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stCxn id="6" idx="2"/>
            <a:endCxn id="8" idx="0"/>
          </p:cNvCxnSpPr>
          <p:nvPr/>
        </p:nvCxnSpPr>
        <p:spPr>
          <a:xfrm flipH="1">
            <a:off x="1815326" y="3188376"/>
            <a:ext cx="1015228" cy="551144"/>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7" idx="2"/>
            <a:endCxn id="12" idx="0"/>
          </p:cNvCxnSpPr>
          <p:nvPr/>
        </p:nvCxnSpPr>
        <p:spPr>
          <a:xfrm flipH="1">
            <a:off x="6187951" y="3188376"/>
            <a:ext cx="64" cy="551144"/>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6" idx="2"/>
            <a:endCxn id="9" idx="0"/>
          </p:cNvCxnSpPr>
          <p:nvPr/>
        </p:nvCxnSpPr>
        <p:spPr>
          <a:xfrm>
            <a:off x="2830554" y="3188376"/>
            <a:ext cx="724" cy="551144"/>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a:stCxn id="7" idx="2"/>
            <a:endCxn id="13" idx="0"/>
          </p:cNvCxnSpPr>
          <p:nvPr/>
        </p:nvCxnSpPr>
        <p:spPr>
          <a:xfrm>
            <a:off x="6188015" y="3188376"/>
            <a:ext cx="1104238" cy="557586"/>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7" idx="2"/>
            <a:endCxn id="11" idx="0"/>
          </p:cNvCxnSpPr>
          <p:nvPr/>
        </p:nvCxnSpPr>
        <p:spPr>
          <a:xfrm flipH="1">
            <a:off x="5032627" y="3188376"/>
            <a:ext cx="1155388" cy="551144"/>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a:stCxn id="6" idx="2"/>
            <a:endCxn id="10" idx="0"/>
          </p:cNvCxnSpPr>
          <p:nvPr/>
        </p:nvCxnSpPr>
        <p:spPr>
          <a:xfrm>
            <a:off x="2830554" y="3188376"/>
            <a:ext cx="1046444" cy="551144"/>
          </a:xfrm>
          <a:prstGeom prst="line">
            <a:avLst/>
          </a:prstGeom>
          <a:ln w="127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81228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867154" y="5708542"/>
            <a:ext cx="7128337" cy="470008"/>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37683073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3644899" y="1357565"/>
            <a:ext cx="5389725" cy="4793589"/>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11880"/>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6151154"/>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15900" y="2087838"/>
            <a:ext cx="3479799" cy="2677656"/>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29608763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6262"/>
          </a:xfrm>
        </p:spPr>
        <p:txBody>
          <a:bodyPr>
            <a:noAutofit/>
          </a:bodyPr>
          <a:lstStyle/>
          <a:p>
            <a:r>
              <a:rPr lang="en-US" sz="3200" dirty="0"/>
              <a:t>Repeats</a:t>
            </a:r>
          </a:p>
        </p:txBody>
      </p:sp>
      <p:sp>
        <p:nvSpPr>
          <p:cNvPr id="5" name="TextBox 4"/>
          <p:cNvSpPr txBox="1"/>
          <p:nvPr/>
        </p:nvSpPr>
        <p:spPr>
          <a:xfrm>
            <a:off x="1094384" y="6501896"/>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11" y="1006524"/>
            <a:ext cx="6135370" cy="546997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80671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Unresolved repeats produce gaps</a:t>
            </a:r>
          </a:p>
        </p:txBody>
      </p:sp>
      <p:sp>
        <p:nvSpPr>
          <p:cNvPr id="8" name="TextBox 7"/>
          <p:cNvSpPr txBox="1"/>
          <p:nvPr/>
        </p:nvSpPr>
        <p:spPr>
          <a:xfrm>
            <a:off x="228600" y="1235476"/>
            <a:ext cx="8686800" cy="1815882"/>
          </a:xfrm>
          <a:prstGeom prst="rect">
            <a:avLst/>
          </a:prstGeom>
          <a:noFill/>
        </p:spPr>
        <p:txBody>
          <a:bodyPr wrap="square" rtlCol="0">
            <a:spAutoFit/>
          </a:bodyPr>
          <a:lstStyle/>
          <a:p>
            <a:r>
              <a:rPr lang="en-US" sz="2800" dirty="0"/>
              <a:t>Long repeats, especially for those whose lengths are longer than read length, and high-copy repeats are challenging to resolve. If no other information can be used to assist in resolving repeats, gaps will be introduced.</a:t>
            </a:r>
          </a:p>
        </p:txBody>
      </p:sp>
      <p:sp>
        <p:nvSpPr>
          <p:cNvPr id="11" name="Rectangle 10"/>
          <p:cNvSpPr/>
          <p:nvPr/>
        </p:nvSpPr>
        <p:spPr>
          <a:xfrm>
            <a:off x="3948836" y="405452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405452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1" y="391621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1" y="4178760"/>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08" y="417876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91621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4178760"/>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
        <p:nvSpPr>
          <p:cNvPr id="45" name="Content Placeholder 2"/>
          <p:cNvSpPr>
            <a:spLocks noGrp="1"/>
          </p:cNvSpPr>
          <p:nvPr>
            <p:ph idx="1"/>
          </p:nvPr>
        </p:nvSpPr>
        <p:spPr>
          <a:xfrm>
            <a:off x="727536" y="5398077"/>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strategies to resolve repeats</a:t>
            </a:r>
          </a:p>
        </p:txBody>
      </p:sp>
      <p:sp>
        <p:nvSpPr>
          <p:cNvPr id="5" name="TextBox 4"/>
          <p:cNvSpPr txBox="1"/>
          <p:nvPr/>
        </p:nvSpPr>
        <p:spPr>
          <a:xfrm>
            <a:off x="155425" y="1112942"/>
            <a:ext cx="8988576" cy="830997"/>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42" y="3354605"/>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42" y="2095070"/>
            <a:ext cx="5179786" cy="1032549"/>
          </a:xfrm>
          <a:prstGeom prst="rect">
            <a:avLst/>
          </a:prstGeom>
        </p:spPr>
      </p:pic>
      <p:sp>
        <p:nvSpPr>
          <p:cNvPr id="10" name="Rectangle 9"/>
          <p:cNvSpPr/>
          <p:nvPr/>
        </p:nvSpPr>
        <p:spPr>
          <a:xfrm>
            <a:off x="2562233" y="461795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5994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5994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64520" y="461795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6680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6680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2308418" y="447963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2308418" y="474218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2810705" y="474218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3312992" y="447963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3312992" y="474218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321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307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2176576" y="3984641"/>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6235562" y="478583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3327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73327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37849" y="478583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24013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24013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5981747"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5981747"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6484034"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6986321" y="491006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6986321" y="5420068"/>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235562" y="5295837"/>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37849" y="5295837"/>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6484034"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62233" y="586708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5994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994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64520" y="586708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56680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56680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2308418" y="572876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2308418" y="599131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2810705" y="599131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3312992" y="572876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3312992" y="599131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42" y="5438792"/>
            <a:ext cx="2008099" cy="105507"/>
          </a:xfrm>
          <a:prstGeom prst="rect">
            <a:avLst/>
          </a:prstGeom>
        </p:spPr>
      </p:pic>
      <p:sp>
        <p:nvSpPr>
          <p:cNvPr id="100" name="TextBox 99"/>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13897801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1" y="115729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714203" y="2324168"/>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6 (coverage; depth)</a:t>
            </a:r>
          </a:p>
        </p:txBody>
      </p:sp>
      <p:sp>
        <p:nvSpPr>
          <p:cNvPr id="10" name="TextBox 9"/>
          <p:cNvSpPr txBox="1"/>
          <p:nvPr/>
        </p:nvSpPr>
        <p:spPr>
          <a:xfrm>
            <a:off x="5040923" y="2359335"/>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1334052" y="4386271"/>
            <a:ext cx="6475896" cy="2246769"/>
          </a:xfrm>
          <a:prstGeom prst="rect">
            <a:avLst/>
          </a:prstGeom>
          <a:noFill/>
        </p:spPr>
        <p:txBody>
          <a:bodyPr wrap="square" rtlCol="0">
            <a:spAutoFit/>
          </a:bodyPr>
          <a:lstStyle/>
          <a:p>
            <a:r>
              <a:rPr lang="en-US" sz="2800" dirty="0"/>
              <a:t>Preferred genome sequencing reads:</a:t>
            </a:r>
          </a:p>
          <a:p>
            <a:pPr marL="342900" indent="-342900">
              <a:buFont typeface="+mj-lt"/>
              <a:buAutoNum type="arabicPeriod"/>
            </a:pPr>
            <a:r>
              <a:rPr lang="en-US" sz="2800" dirty="0"/>
              <a:t>Long reads (long and less bias)</a:t>
            </a:r>
          </a:p>
          <a:p>
            <a:pPr marL="342900" indent="-342900">
              <a:buFont typeface="+mj-lt"/>
              <a:buAutoNum type="arabicPeriod"/>
            </a:pPr>
            <a:r>
              <a:rPr lang="en-US" sz="2800" dirty="0"/>
              <a:t>High-quality reads</a:t>
            </a:r>
          </a:p>
          <a:p>
            <a:pPr marL="342900" indent="-342900">
              <a:buFont typeface="+mj-lt"/>
              <a:buAutoNum type="arabicPeriod"/>
            </a:pPr>
            <a:r>
              <a:rPr lang="en-US" sz="2800" dirty="0"/>
              <a:t>High sequencing depth (at least 30x)</a:t>
            </a:r>
          </a:p>
          <a:p>
            <a:pPr marL="342900" indent="-342900">
              <a:buFont typeface="+mj-lt"/>
              <a:buAutoNum type="arabicPeriod"/>
            </a:pPr>
            <a:r>
              <a:rPr lang="en-US" sz="28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6145051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72987"/>
          </a:xfrm>
        </p:spPr>
        <p:txBody>
          <a:bodyPr>
            <a:normAutofit fontScale="90000"/>
          </a:bodyPr>
          <a:lstStyle/>
          <a:p>
            <a:r>
              <a:rPr lang="en-US" dirty="0"/>
              <a:t>Hi-C: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sp>
        <p:nvSpPr>
          <p:cNvPr id="7" name="TextBox 6"/>
          <p:cNvSpPr txBox="1"/>
          <p:nvPr/>
        </p:nvSpPr>
        <p:spPr>
          <a:xfrm>
            <a:off x="152400" y="1296538"/>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1231343" y="2923348"/>
            <a:ext cx="5889730" cy="3693352"/>
          </a:xfrm>
          <a:prstGeom prst="rect">
            <a:avLst/>
          </a:prstGeom>
        </p:spPr>
      </p:pic>
      <p:sp>
        <p:nvSpPr>
          <p:cNvPr id="5" name="TextBox 4"/>
          <p:cNvSpPr txBox="1"/>
          <p:nvPr/>
        </p:nvSpPr>
        <p:spPr>
          <a:xfrm>
            <a:off x="7798357" y="5818743"/>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 Dovetail Hi-C</a:t>
            </a:r>
          </a:p>
        </p:txBody>
      </p:sp>
      <p:sp>
        <p:nvSpPr>
          <p:cNvPr id="4" name="Slide Number Placeholder 3"/>
          <p:cNvSpPr>
            <a:spLocks noGrp="1"/>
          </p:cNvSpPr>
          <p:nvPr>
            <p:ph type="sldNum" sz="quarter" idx="12"/>
          </p:nvPr>
        </p:nvSpPr>
        <p:spPr/>
        <p:txBody>
          <a:bodyPr/>
          <a:lstStyle/>
          <a:p>
            <a:fld id="{9DA039C4-C5F2-1743-BB7A-5D831266C61E}" type="slidenum">
              <a:rPr lang="en-US" smtClean="0"/>
              <a:t>28</a:t>
            </a:fld>
            <a:endParaRPr lang="en-US"/>
          </a:p>
        </p:txBody>
      </p:sp>
      <p:pic>
        <p:nvPicPr>
          <p:cNvPr id="5" name="Picture 4" descr="Screenshot 2019-03-24 14.2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1558098"/>
            <a:ext cx="8819285" cy="3991802"/>
          </a:xfrm>
          <a:prstGeom prst="rect">
            <a:avLst/>
          </a:prstGeom>
        </p:spPr>
      </p:pic>
      <p:sp>
        <p:nvSpPr>
          <p:cNvPr id="6" name="TextBox 5"/>
          <p:cNvSpPr txBox="1"/>
          <p:nvPr/>
        </p:nvSpPr>
        <p:spPr>
          <a:xfrm>
            <a:off x="241300" y="6512381"/>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p:cNvSpPr txBox="1"/>
          <p:nvPr/>
        </p:nvSpPr>
        <p:spPr>
          <a:xfrm>
            <a:off x="165100" y="1081044"/>
            <a:ext cx="8496300" cy="954107"/>
          </a:xfrm>
          <a:prstGeom prst="rect">
            <a:avLst/>
          </a:prstGeom>
          <a:solidFill>
            <a:srgbClr val="FFFFFF"/>
          </a:solidFill>
        </p:spPr>
        <p:txBody>
          <a:bodyPr wrap="square" rtlCol="0">
            <a:spAutoFit/>
          </a:bodyPr>
          <a:lstStyle/>
          <a:p>
            <a:r>
              <a:rPr lang="en-US" sz="2800" dirty="0"/>
              <a:t>Chicago generated libraries starting from pure DNA that is reconstituted into chromatin</a:t>
            </a:r>
          </a:p>
        </p:txBody>
      </p:sp>
      <p:sp>
        <p:nvSpPr>
          <p:cNvPr id="7" name="TextBox 6"/>
          <p:cNvSpPr txBox="1"/>
          <p:nvPr/>
        </p:nvSpPr>
        <p:spPr>
          <a:xfrm>
            <a:off x="165099" y="4757003"/>
            <a:ext cx="7269886" cy="954107"/>
          </a:xfrm>
          <a:prstGeom prst="rect">
            <a:avLst/>
          </a:prstGeom>
          <a:solidFill>
            <a:srgbClr val="FFFFFF"/>
          </a:solidFill>
        </p:spPr>
        <p:txBody>
          <a:bodyPr wrap="square" rtlCol="0">
            <a:spAutoFit/>
          </a:bodyPr>
          <a:lstStyle/>
          <a:p>
            <a:r>
              <a:rPr lang="en-US" sz="2800" dirty="0"/>
              <a:t>Dovetail Hi-C generated libraries starting from tissue or cell culture and endogenous chromatin</a:t>
            </a:r>
          </a:p>
        </p:txBody>
      </p:sp>
      <p:sp>
        <p:nvSpPr>
          <p:cNvPr id="8" name="TextBox 7"/>
          <p:cNvSpPr txBox="1"/>
          <p:nvPr/>
        </p:nvSpPr>
        <p:spPr>
          <a:xfrm>
            <a:off x="7434985" y="448274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
        <p:nvSpPr>
          <p:cNvPr id="9" name="Rectangle 8"/>
          <p:cNvSpPr/>
          <p:nvPr/>
        </p:nvSpPr>
        <p:spPr>
          <a:xfrm>
            <a:off x="241300" y="5987018"/>
            <a:ext cx="3086640" cy="369332"/>
          </a:xfrm>
          <a:prstGeom prst="rect">
            <a:avLst/>
          </a:prstGeom>
        </p:spPr>
        <p:txBody>
          <a:bodyPr wrap="none">
            <a:spAutoFit/>
          </a:bodyPr>
          <a:lstStyle/>
          <a:p>
            <a:r>
              <a:rPr lang="en-US" dirty="0"/>
              <a:t>https://</a:t>
            </a:r>
            <a:r>
              <a:rPr lang="en-US" dirty="0" err="1"/>
              <a:t>youtu.be</a:t>
            </a:r>
            <a:r>
              <a:rPr lang="en-US" dirty="0"/>
              <a:t>/OIxFFB3daIM</a:t>
            </a:r>
          </a:p>
        </p:txBody>
      </p:sp>
    </p:spTree>
    <p:extLst>
      <p:ext uri="{BB962C8B-B14F-4D97-AF65-F5344CB8AC3E}">
        <p14:creationId xmlns:p14="http://schemas.microsoft.com/office/powerpoint/2010/main" val="22303717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73038"/>
            <a:ext cx="8229600" cy="772987"/>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034925"/>
            <a:ext cx="8953500" cy="4971740"/>
          </a:xfrm>
          <a:prstGeom prst="rect">
            <a:avLst/>
          </a:prstGeom>
        </p:spPr>
      </p:pic>
      <p:sp>
        <p:nvSpPr>
          <p:cNvPr id="7" name="TextBox 6"/>
          <p:cNvSpPr txBox="1"/>
          <p:nvPr/>
        </p:nvSpPr>
        <p:spPr>
          <a:xfrm>
            <a:off x="5938074" y="5313343"/>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3999"/>
          </a:xfrm>
        </p:spPr>
        <p:txBody>
          <a:bodyPr/>
          <a:lstStyle/>
          <a:p>
            <a:r>
              <a:rPr lang="en-US" dirty="0"/>
              <a:t>Strengths and weaknesses</a:t>
            </a:r>
          </a:p>
        </p:txBody>
      </p:sp>
      <p:pic>
        <p:nvPicPr>
          <p:cNvPr id="4" name="Picture 3" descr="Screen Shot 2015-03-31 at 5.05.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9732" y="948165"/>
            <a:ext cx="7596731" cy="5737616"/>
          </a:xfrm>
          <a:prstGeom prst="rect">
            <a:avLst/>
          </a:prstGeom>
        </p:spPr>
      </p:pic>
      <p:cxnSp>
        <p:nvCxnSpPr>
          <p:cNvPr id="5" name="Straight Connector 4"/>
          <p:cNvCxnSpPr/>
          <p:nvPr/>
        </p:nvCxnSpPr>
        <p:spPr>
          <a:xfrm>
            <a:off x="933450" y="3429000"/>
            <a:ext cx="2870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939800" y="3600450"/>
            <a:ext cx="20066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95B16BB5-13F9-5849-B3A7-6EF39CBBFEF2}"/>
              </a:ext>
            </a:extLst>
          </p:cNvPr>
          <p:cNvCxnSpPr>
            <a:cxnSpLocks/>
          </p:cNvCxnSpPr>
          <p:nvPr/>
        </p:nvCxnSpPr>
        <p:spPr>
          <a:xfrm>
            <a:off x="4220936" y="3607377"/>
            <a:ext cx="3533651"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1CD1D33D-ED13-F44F-86A5-D18E0707850E}"/>
              </a:ext>
            </a:extLst>
          </p:cNvPr>
          <p:cNvCxnSpPr/>
          <p:nvPr/>
        </p:nvCxnSpPr>
        <p:spPr>
          <a:xfrm>
            <a:off x="4220936" y="3795156"/>
            <a:ext cx="2870200"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3" name="Straight Connector 2">
            <a:extLst>
              <a:ext uri="{FF2B5EF4-FFF2-40B4-BE49-F238E27FC236}">
                <a16:creationId xmlns:a16="http://schemas.microsoft.com/office/drawing/2014/main" id="{32DCADF8-0E1E-3465-C54E-A1281F22F879}"/>
              </a:ext>
            </a:extLst>
          </p:cNvPr>
          <p:cNvCxnSpPr>
            <a:cxnSpLocks/>
          </p:cNvCxnSpPr>
          <p:nvPr/>
        </p:nvCxnSpPr>
        <p:spPr>
          <a:xfrm>
            <a:off x="939800" y="4782519"/>
            <a:ext cx="2919278"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886FA91B-1569-D7BF-E383-B649E18BD2D2}"/>
              </a:ext>
            </a:extLst>
          </p:cNvPr>
          <p:cNvCxnSpPr>
            <a:cxnSpLocks/>
          </p:cNvCxnSpPr>
          <p:nvPr/>
        </p:nvCxnSpPr>
        <p:spPr>
          <a:xfrm>
            <a:off x="939800" y="4965915"/>
            <a:ext cx="1562746"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4736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195455"/>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392806"/>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
        <p:nvSpPr>
          <p:cNvPr id="5" name="TextBox 4"/>
          <p:cNvSpPr txBox="1"/>
          <p:nvPr/>
        </p:nvSpPr>
        <p:spPr>
          <a:xfrm>
            <a:off x="444500" y="6324600"/>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545"/>
            <a:ext cx="9144000" cy="2768911"/>
          </a:xfrm>
          <a:prstGeom prst="rect">
            <a:avLst/>
          </a:prstGeom>
        </p:spPr>
      </p:pic>
      <p:sp>
        <p:nvSpPr>
          <p:cNvPr id="7" name="TextBox 6">
            <a:extLst>
              <a:ext uri="{FF2B5EF4-FFF2-40B4-BE49-F238E27FC236}">
                <a16:creationId xmlns:a16="http://schemas.microsoft.com/office/drawing/2014/main" id="{0E5075DD-B361-EF52-FBA5-073B74ACF1B2}"/>
              </a:ext>
            </a:extLst>
          </p:cNvPr>
          <p:cNvSpPr txBox="1"/>
          <p:nvPr/>
        </p:nvSpPr>
        <p:spPr>
          <a:xfrm>
            <a:off x="539750" y="1350241"/>
            <a:ext cx="7283450" cy="461665"/>
          </a:xfrm>
          <a:prstGeom prst="rect">
            <a:avLst/>
          </a:prstGeom>
          <a:noFill/>
        </p:spPr>
        <p:txBody>
          <a:bodyPr wrap="square">
            <a:spAutoFit/>
          </a:bodyPr>
          <a:lstStyle/>
          <a:p>
            <a:r>
              <a:rPr lang="en-US" sz="2400" dirty="0"/>
              <a:t>Matching patterns of DLE-1 (CTTAAG) recognition sites</a:t>
            </a:r>
          </a:p>
        </p:txBody>
      </p:sp>
    </p:spTree>
    <p:extLst>
      <p:ext uri="{BB962C8B-B14F-4D97-AF65-F5344CB8AC3E}">
        <p14:creationId xmlns:p14="http://schemas.microsoft.com/office/powerpoint/2010/main" val="2633881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N50:  A statistic used for assessing the continuity of a genome assembly.</a:t>
            </a:r>
          </a:p>
          <a:p>
            <a:endParaRPr lang="en-US" sz="2800" dirty="0"/>
          </a:p>
          <a:p>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 and L50</a:t>
            </a:r>
          </a:p>
        </p:txBody>
      </p:sp>
      <p:sp>
        <p:nvSpPr>
          <p:cNvPr id="4" name="Content Placeholder 3"/>
          <p:cNvSpPr>
            <a:spLocks noGrp="1"/>
          </p:cNvSpPr>
          <p:nvPr>
            <p:ph idx="1"/>
          </p:nvPr>
        </p:nvSpPr>
        <p:spPr>
          <a:xfrm>
            <a:off x="53008" y="1202060"/>
            <a:ext cx="4756498" cy="4999855"/>
          </a:xfrm>
        </p:spPr>
        <p:txBody>
          <a:bodyPr>
            <a:noAutofit/>
          </a:bodyPr>
          <a:lstStyle/>
          <a:p>
            <a:r>
              <a:rPr lang="en-US" sz="2800" dirty="0"/>
              <a:t>N50: The contig N50 is the length of the smallest contig in the set that contains the fewest (largest) contigs whose combined length represents at least 50% of the assembly.</a:t>
            </a:r>
          </a:p>
          <a:p>
            <a:r>
              <a:rPr lang="en-US" sz="2800" dirty="0"/>
              <a:t>L50: The number of contigs whose summed length is N50.</a:t>
            </a:r>
          </a:p>
        </p:txBody>
      </p:sp>
      <p:sp>
        <p:nvSpPr>
          <p:cNvPr id="3" name="Slide Number Placeholder 2"/>
          <p:cNvSpPr>
            <a:spLocks noGrp="1"/>
          </p:cNvSpPr>
          <p:nvPr>
            <p:ph type="sldNum" sz="quarter" idx="12"/>
          </p:nvPr>
        </p:nvSpPr>
        <p:spPr/>
        <p:txBody>
          <a:bodyPr/>
          <a:lstStyle/>
          <a:p>
            <a:fld id="{9DA039C4-C5F2-1743-BB7A-5D831266C61E}" type="slidenum">
              <a:rPr lang="en-US" smtClean="0"/>
              <a:t>34</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8010974" y="2398665"/>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p>
        </p:txBody>
      </p:sp>
      <p:sp>
        <p:nvSpPr>
          <p:cNvPr id="4" name="Content Placeholder 3"/>
          <p:cNvSpPr>
            <a:spLocks noGrp="1"/>
          </p:cNvSpPr>
          <p:nvPr>
            <p:ph idx="1"/>
          </p:nvPr>
        </p:nvSpPr>
        <p:spPr>
          <a:xfrm>
            <a:off x="135668" y="1337729"/>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85733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3953372509"/>
              </p:ext>
            </p:extLst>
          </p:nvPr>
        </p:nvGraphicFramePr>
        <p:xfrm>
          <a:off x="4140200" y="1337729"/>
          <a:ext cx="1854200" cy="5004651"/>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391">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1091070"/>
              </p:ext>
            </p:extLst>
          </p:nvPr>
        </p:nvGraphicFramePr>
        <p:xfrm>
          <a:off x="5994400" y="1120913"/>
          <a:ext cx="1778000" cy="5004655"/>
        </p:xfrm>
        <a:graphic>
          <a:graphicData uri="http://schemas.openxmlformats.org/drawingml/2006/table">
            <a:tbl>
              <a:tblPr/>
              <a:tblGrid>
                <a:gridCol w="1172922">
                  <a:extLst>
                    <a:ext uri="{9D8B030D-6E8A-4147-A177-3AD203B41FA5}">
                      <a16:colId xmlns:a16="http://schemas.microsoft.com/office/drawing/2014/main" val="20000"/>
                    </a:ext>
                  </a:extLst>
                </a:gridCol>
                <a:gridCol w="605078">
                  <a:extLst>
                    <a:ext uri="{9D8B030D-6E8A-4147-A177-3AD203B41FA5}">
                      <a16:colId xmlns:a16="http://schemas.microsoft.com/office/drawing/2014/main" val="20001"/>
                    </a:ext>
                  </a:extLst>
                </a:gridCol>
              </a:tblGrid>
              <a:tr h="443315">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067">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67">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067">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067">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067">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28067">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067">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067">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067">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067">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067">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8067">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8067">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8067">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8067">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8067">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8067">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067">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067">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8067">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898720"/>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08"/>
            <a:ext cx="8229600" cy="772987"/>
          </a:xfrm>
        </p:spPr>
        <p:txBody>
          <a:bodyPr>
            <a:normAutofit/>
          </a:bodyPr>
          <a:lstStyle/>
          <a:p>
            <a:r>
              <a:rPr lang="en-US" sz="3200" dirty="0"/>
              <a:t>Assembly statistics – NG50</a:t>
            </a:r>
          </a:p>
        </p:txBody>
      </p:sp>
      <p:sp>
        <p:nvSpPr>
          <p:cNvPr id="4" name="Content Placeholder 3"/>
          <p:cNvSpPr>
            <a:spLocks noGrp="1"/>
          </p:cNvSpPr>
          <p:nvPr>
            <p:ph idx="1"/>
          </p:nvPr>
        </p:nvSpPr>
        <p:spPr>
          <a:xfrm>
            <a:off x="262467" y="5083945"/>
            <a:ext cx="8709254" cy="1272405"/>
          </a:xfrm>
        </p:spPr>
        <p:txBody>
          <a:bodyPr>
            <a:noAutofit/>
          </a:bodyPr>
          <a:lstStyle/>
          <a:p>
            <a:pPr marL="0" indent="0">
              <a:buNone/>
            </a:pPr>
            <a:r>
              <a:rPr lang="en-US" sz="2800" b="1" i="1" dirty="0">
                <a:solidFill>
                  <a:srgbClr val="17375E"/>
                </a:solidFill>
              </a:rPr>
              <a:t>NG50</a:t>
            </a:r>
            <a:r>
              <a:rPr lang="en-US" sz="2800" dirty="0"/>
              <a:t>: The NG50 statistic is the same as N50 except that it is 50% of the known or estimated genome size. This allows for meaningful comparisons between different assemblies. </a:t>
            </a:r>
          </a:p>
          <a:p>
            <a:endParaRPr lang="en-US" sz="2800" dirty="0"/>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
        <p:nvSpPr>
          <p:cNvPr id="7" name="Rectangle 6"/>
          <p:cNvSpPr/>
          <p:nvPr/>
        </p:nvSpPr>
        <p:spPr>
          <a:xfrm>
            <a:off x="262466" y="957927"/>
            <a:ext cx="8709255" cy="1815882"/>
          </a:xfrm>
          <a:prstGeom prst="rect">
            <a:avLst/>
          </a:prstGeom>
        </p:spPr>
        <p:txBody>
          <a:bodyPr wrap="square">
            <a:spAutoFit/>
          </a:bodyPr>
          <a:lstStyle/>
          <a:p>
            <a:r>
              <a:rPr lang="en-US" sz="2800" b="1" i="1" dirty="0"/>
              <a:t>Problem of N50:</a:t>
            </a:r>
          </a:p>
          <a:p>
            <a:r>
              <a:rPr lang="en-US" sz="28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908300"/>
            <a:ext cx="1191352" cy="1384995"/>
          </a:xfrm>
          <a:prstGeom prst="rect">
            <a:avLst/>
          </a:prstGeom>
          <a:solidFill>
            <a:schemeClr val="accent5">
              <a:lumMod val="20000"/>
              <a:lumOff val="80000"/>
            </a:schemeClr>
          </a:solidFill>
        </p:spPr>
        <p:txBody>
          <a:bodyPr wrap="none" rtlCol="0">
            <a:spAutoFit/>
          </a:bodyPr>
          <a:lstStyle/>
          <a:p>
            <a:r>
              <a:rPr lang="en-US" sz="2800" b="1" dirty="0">
                <a:solidFill>
                  <a:schemeClr val="tx2">
                    <a:lumMod val="75000"/>
                  </a:schemeClr>
                </a:solidFill>
              </a:rPr>
              <a:t>50,000</a:t>
            </a:r>
          </a:p>
          <a:p>
            <a:r>
              <a:rPr lang="en-US" sz="2800" dirty="0"/>
              <a:t>30,000</a:t>
            </a:r>
          </a:p>
          <a:p>
            <a:r>
              <a:rPr lang="en-US" sz="2800" dirty="0"/>
              <a:t>10,000</a:t>
            </a:r>
          </a:p>
        </p:txBody>
      </p:sp>
      <p:sp>
        <p:nvSpPr>
          <p:cNvPr id="9" name="TextBox 8"/>
          <p:cNvSpPr txBox="1"/>
          <p:nvPr/>
        </p:nvSpPr>
        <p:spPr>
          <a:xfrm>
            <a:off x="4068814" y="2908300"/>
            <a:ext cx="1191352" cy="2246769"/>
          </a:xfrm>
          <a:prstGeom prst="rect">
            <a:avLst/>
          </a:prstGeom>
          <a:solidFill>
            <a:schemeClr val="accent5">
              <a:lumMod val="20000"/>
              <a:lumOff val="80000"/>
            </a:schemeClr>
          </a:solidFill>
        </p:spPr>
        <p:txBody>
          <a:bodyPr wrap="none" rtlCol="0">
            <a:spAutoFit/>
          </a:bodyPr>
          <a:lstStyle/>
          <a:p>
            <a:r>
              <a:rPr lang="en-US" sz="2800" dirty="0"/>
              <a:t>50,000</a:t>
            </a:r>
          </a:p>
          <a:p>
            <a:r>
              <a:rPr lang="en-US" sz="2800" b="1" dirty="0">
                <a:solidFill>
                  <a:srgbClr val="17375E"/>
                </a:solidFill>
              </a:rPr>
              <a:t>40,000</a:t>
            </a:r>
          </a:p>
          <a:p>
            <a:r>
              <a:rPr lang="en-US" sz="2800" dirty="0"/>
              <a:t>30,000</a:t>
            </a:r>
          </a:p>
          <a:p>
            <a:r>
              <a:rPr lang="en-US" sz="2800" dirty="0"/>
              <a:t>20,000</a:t>
            </a:r>
          </a:p>
          <a:p>
            <a:r>
              <a:rPr lang="en-US" sz="28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r>
              <a:rPr lang="en-US" sz="3200" baseline="0" dirty="0"/>
              <a:t> and NG50</a:t>
            </a:r>
            <a:endParaRPr lang="en-US" sz="3200" dirty="0"/>
          </a:p>
        </p:txBody>
      </p:sp>
      <p:sp>
        <p:nvSpPr>
          <p:cNvPr id="4" name="Content Placeholder 3"/>
          <p:cNvSpPr>
            <a:spLocks noGrp="1"/>
          </p:cNvSpPr>
          <p:nvPr>
            <p:ph idx="1"/>
          </p:nvPr>
        </p:nvSpPr>
        <p:spPr>
          <a:xfrm>
            <a:off x="139700" y="1275089"/>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02310" y="2858076"/>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285833648"/>
              </p:ext>
            </p:extLst>
          </p:nvPr>
        </p:nvGraphicFramePr>
        <p:xfrm>
          <a:off x="4140200" y="1337729"/>
          <a:ext cx="1854200" cy="497332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3597220"/>
              </p:ext>
            </p:extLst>
          </p:nvPr>
        </p:nvGraphicFramePr>
        <p:xfrm>
          <a:off x="5994400" y="1130056"/>
          <a:ext cx="2286000" cy="496062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2745" y="3540793"/>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0717387"/>
              </p:ext>
            </p:extLst>
          </p:nvPr>
        </p:nvGraphicFramePr>
        <p:xfrm>
          <a:off x="106016" y="1279961"/>
          <a:ext cx="8915400" cy="4689083"/>
        </p:xfrm>
        <a:graphic>
          <a:graphicData uri="http://schemas.openxmlformats.org/drawingml/2006/table">
            <a:tbl>
              <a:tblPr/>
              <a:tblGrid>
                <a:gridCol w="2199948">
                  <a:extLst>
                    <a:ext uri="{9D8B030D-6E8A-4147-A177-3AD203B41FA5}">
                      <a16:colId xmlns:a16="http://schemas.microsoft.com/office/drawing/2014/main" val="20000"/>
                    </a:ext>
                  </a:extLst>
                </a:gridCol>
                <a:gridCol w="4175482">
                  <a:extLst>
                    <a:ext uri="{9D8B030D-6E8A-4147-A177-3AD203B41FA5}">
                      <a16:colId xmlns:a16="http://schemas.microsoft.com/office/drawing/2014/main" val="20001"/>
                    </a:ext>
                  </a:extLst>
                </a:gridCol>
                <a:gridCol w="2539970">
                  <a:extLst>
                    <a:ext uri="{9D8B030D-6E8A-4147-A177-3AD203B41FA5}">
                      <a16:colId xmlns:a16="http://schemas.microsoft.com/office/drawing/2014/main" val="20002"/>
                    </a:ext>
                  </a:extLst>
                </a:gridCol>
              </a:tblGrid>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12">
                <a:tc>
                  <a:txBody>
                    <a:bodyPr/>
                    <a:lstStyle/>
                    <a:p>
                      <a:pPr algn="l" fontAlgn="b"/>
                      <a:r>
                        <a:rPr lang="en-US" sz="18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Original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dzerbino</a:t>
                      </a:r>
                      <a:r>
                        <a:rPr lang="en-US" sz="1200" b="0" i="0" u="none" strike="noStrike" dirty="0">
                          <a:solidFill>
                            <a:srgbClr val="2F5E83"/>
                          </a:solidFill>
                          <a:effectLst/>
                          <a:latin typeface="Arial"/>
                        </a:rPr>
                        <a:t>/velvet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err="1">
                          <a:solidFill>
                            <a:srgbClr val="333333"/>
                          </a:solidFill>
                          <a:effectLst/>
                          <a:latin typeface="Arial"/>
                        </a:rPr>
                        <a:t>SOAPdenovo</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soap.genomics.org.cn</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Hybrid k-</a:t>
                      </a:r>
                      <a:r>
                        <a:rPr lang="en-US" sz="1800" b="0" i="0" u="none" strike="noStrike" dirty="0" err="1">
                          <a:solidFill>
                            <a:srgbClr val="333333"/>
                          </a:solidFill>
                          <a:effectLst/>
                          <a:latin typeface="Arial"/>
                        </a:rPr>
                        <a:t>mer</a:t>
                      </a:r>
                      <a:r>
                        <a:rPr lang="en-US" sz="18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jgi.doe.gov</a:t>
                      </a:r>
                      <a:r>
                        <a:rPr lang="en-US" sz="1200" b="0" i="0" u="none" strike="noStrike" dirty="0">
                          <a:solidFill>
                            <a:srgbClr val="2F5E83"/>
                          </a:solidFill>
                          <a:effectLst/>
                          <a:latin typeface="Arial"/>
                        </a:rPr>
                        <a:t>/data-and-tools/</a:t>
                      </a:r>
                      <a:r>
                        <a:rPr lang="en-US" sz="1200" b="0" i="0" u="none" strike="noStrike" dirty="0" err="1">
                          <a:solidFill>
                            <a:srgbClr val="2F5E83"/>
                          </a:solidFill>
                          <a:effectLst/>
                          <a:latin typeface="Arial"/>
                        </a:rPr>
                        <a:t>meraculous</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t>
                      </a:r>
                      <a:r>
                        <a:rPr lang="en-US" sz="1800" b="0" i="0" u="none" strike="noStrike" dirty="0" err="1">
                          <a:solidFill>
                            <a:srgbClr val="333333"/>
                          </a:solidFill>
                          <a:effectLst/>
                          <a:latin typeface="Arial"/>
                        </a:rPr>
                        <a:t>unipath</a:t>
                      </a:r>
                      <a:r>
                        <a:rPr lang="en-US" sz="18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allpaths</a:t>
                      </a:r>
                      <a:r>
                        <a:rPr lang="en-US" sz="1200" b="0" i="0" u="none" strike="noStrike" dirty="0">
                          <a:solidFill>
                            <a:srgbClr val="2F5E83"/>
                          </a:solidFill>
                          <a:effectLst/>
                          <a:latin typeface="Arial"/>
                        </a:rPr>
                        <a:t>-lg/blog/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sga</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Represents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bcgsc</a:t>
                      </a:r>
                      <a:r>
                        <a:rPr lang="en-US" sz="1200" b="0" i="0" u="none" strike="noStrike" dirty="0">
                          <a:solidFill>
                            <a:srgbClr val="2F5E83"/>
                          </a:solidFill>
                          <a:effectLst/>
                          <a:latin typeface="Arial"/>
                        </a:rPr>
                        <a:t>/abyss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12">
                <a:tc>
                  <a:txBody>
                    <a:bodyPr/>
                    <a:lstStyle/>
                    <a:p>
                      <a:pPr algn="l" fontAlgn="b"/>
                      <a:r>
                        <a:rPr lang="en-US" sz="18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/software/</a:t>
                      </a:r>
                      <a:r>
                        <a:rPr lang="en-US" sz="1200" b="0" i="0" u="none" strike="noStrike" dirty="0" err="1">
                          <a:solidFill>
                            <a:srgbClr val="2F5E83"/>
                          </a:solidFill>
                          <a:effectLst/>
                          <a:latin typeface="Arial"/>
                        </a:rPr>
                        <a:t>discovar</a:t>
                      </a:r>
                      <a:r>
                        <a:rPr lang="en-US" sz="1200" b="0" i="0" u="none" strike="noStrike" dirty="0">
                          <a:solidFill>
                            <a:srgbClr val="2F5E83"/>
                          </a:solidFill>
                          <a:effectLst/>
                          <a:latin typeface="Arial"/>
                        </a:rPr>
                        <a:t>/blog/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12">
                <a:tc>
                  <a:txBody>
                    <a:bodyPr/>
                    <a:lstStyle/>
                    <a:p>
                      <a:pPr algn="l" fontAlgn="b"/>
                      <a:r>
                        <a:rPr lang="en-US" sz="18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/10XGenomics/supernova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smtClean="0">
                <a:solidFill>
                  <a:srgbClr val="898989"/>
                </a:solidFill>
              </a:rPr>
              <a:pPr>
                <a:spcBef>
                  <a:spcPct val="0"/>
                </a:spcBef>
                <a:buFontTx/>
                <a:buNone/>
              </a:pPr>
              <a:t>39</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95425"/>
            <a:ext cx="8647113"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336550" y="5097463"/>
            <a:ext cx="8350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PacBio has solved </a:t>
            </a:r>
            <a:r>
              <a:rPr lang="en-US" altLang="en-US" sz="2400" i="1">
                <a:latin typeface="Arial" panose="020B0604020202020204" pitchFamily="34" charset="0"/>
              </a:rPr>
              <a:t>de novo </a:t>
            </a:r>
            <a:r>
              <a:rPr lang="en-US" altLang="en-US" sz="2400">
                <a:latin typeface="Arial" panose="020B0604020202020204" pitchFamily="34" charset="0"/>
              </a:rPr>
              <a:t>assemblies of most bacterial genomes and it will solve assemblies of small “simple” genomes (e.g., &lt;500 Mbp)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for genome assembly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7" y="1055752"/>
            <a:ext cx="8398651" cy="5494148"/>
          </a:xfrm>
        </p:spPr>
        <p:txBody>
          <a:bodyPr>
            <a:normAutofit/>
          </a:bodyPr>
          <a:lstStyle/>
          <a:p>
            <a:pPr>
              <a:lnSpc>
                <a:spcPct val="120000"/>
              </a:lnSpc>
            </a:pPr>
            <a:r>
              <a:rPr lang="en-US" sz="2800" dirty="0"/>
              <a:t>Genome assembly: concept</a:t>
            </a:r>
          </a:p>
          <a:p>
            <a:pPr>
              <a:lnSpc>
                <a:spcPct val="120000"/>
              </a:lnSpc>
            </a:pPr>
            <a:r>
              <a:rPr lang="en-US" sz="2800" dirty="0"/>
              <a:t>Assembly algorithms: OLC/De </a:t>
            </a:r>
            <a:r>
              <a:rPr lang="en-US" sz="2800" dirty="0" err="1"/>
              <a:t>Bruijn</a:t>
            </a:r>
            <a:r>
              <a:rPr lang="en-US" sz="2800" dirty="0"/>
              <a:t> graph</a:t>
            </a:r>
          </a:p>
          <a:p>
            <a:pPr>
              <a:lnSpc>
                <a:spcPct val="120000"/>
              </a:lnSpc>
            </a:pPr>
            <a:r>
              <a:rPr lang="en-US" sz="2800" dirty="0"/>
              <a:t>Error correction (k-</a:t>
            </a:r>
            <a:r>
              <a:rPr lang="en-US" sz="2800" dirty="0" err="1"/>
              <a:t>mer</a:t>
            </a:r>
            <a:r>
              <a:rPr lang="en-US" sz="2800" dirty="0"/>
              <a:t> counts)</a:t>
            </a:r>
          </a:p>
          <a:p>
            <a:pPr>
              <a:lnSpc>
                <a:spcPct val="120000"/>
              </a:lnSpc>
            </a:pPr>
            <a:r>
              <a:rPr lang="en-US" sz="2800" dirty="0"/>
              <a:t>Assembly strategy to cope with the repeat problem</a:t>
            </a:r>
          </a:p>
          <a:p>
            <a:pPr>
              <a:lnSpc>
                <a:spcPct val="120000"/>
              </a:lnSpc>
            </a:pPr>
            <a:r>
              <a:rPr lang="en-US" sz="2800" dirty="0"/>
              <a:t>Assembly evaluation (N50, comparison to a reference genome)</a:t>
            </a:r>
          </a:p>
          <a:p>
            <a:pPr>
              <a:lnSpc>
                <a:spcPct val="120000"/>
              </a:lnSpc>
            </a:pPr>
            <a:r>
              <a:rPr lang="en-US" sz="2800" dirty="0"/>
              <a:t>Long-read genome assembly</a:t>
            </a:r>
          </a:p>
          <a:p>
            <a:pPr>
              <a:lnSpc>
                <a:spcPct val="120000"/>
              </a:lnSpc>
            </a:pPr>
            <a:r>
              <a:rPr lang="en-US" sz="2800" dirty="0"/>
              <a:t>Genome annotation</a:t>
            </a:r>
          </a:p>
          <a:p>
            <a:pPr>
              <a:lnSpc>
                <a:spcPct val="120000"/>
              </a:lnSpc>
            </a:pPr>
            <a:r>
              <a:rPr lang="en-US" sz="28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7073621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assemblies and polishing</a:t>
            </a:r>
          </a:p>
        </p:txBody>
      </p:sp>
      <p:sp>
        <p:nvSpPr>
          <p:cNvPr id="4" name="Slide Number Placeholder 3"/>
          <p:cNvSpPr>
            <a:spLocks noGrp="1"/>
          </p:cNvSpPr>
          <p:nvPr>
            <p:ph type="sldNum" sz="quarter" idx="12"/>
          </p:nvPr>
        </p:nvSpPr>
        <p:spPr/>
        <p:txBody>
          <a:bodyPr/>
          <a:lstStyle/>
          <a:p>
            <a:fld id="{9DA039C4-C5F2-1743-BB7A-5D831266C61E}" type="slidenum">
              <a:rPr lang="en-US" smtClean="0"/>
              <a:t>40</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20193359"/>
              </p:ext>
            </p:extLst>
          </p:nvPr>
        </p:nvGraphicFramePr>
        <p:xfrm>
          <a:off x="119270" y="967464"/>
          <a:ext cx="8905460" cy="5388886"/>
        </p:xfrm>
        <a:graphic>
          <a:graphicData uri="http://schemas.openxmlformats.org/drawingml/2006/table">
            <a:tbl>
              <a:tblPr/>
              <a:tblGrid>
                <a:gridCol w="1352668">
                  <a:extLst>
                    <a:ext uri="{9D8B030D-6E8A-4147-A177-3AD203B41FA5}">
                      <a16:colId xmlns:a16="http://schemas.microsoft.com/office/drawing/2014/main" val="20000"/>
                    </a:ext>
                  </a:extLst>
                </a:gridCol>
                <a:gridCol w="4711148">
                  <a:extLst>
                    <a:ext uri="{9D8B030D-6E8A-4147-A177-3AD203B41FA5}">
                      <a16:colId xmlns:a16="http://schemas.microsoft.com/office/drawing/2014/main" val="20001"/>
                    </a:ext>
                  </a:extLst>
                </a:gridCol>
                <a:gridCol w="2841644">
                  <a:extLst>
                    <a:ext uri="{9D8B030D-6E8A-4147-A177-3AD203B41FA5}">
                      <a16:colId xmlns:a16="http://schemas.microsoft.com/office/drawing/2014/main" val="20002"/>
                    </a:ext>
                  </a:extLst>
                </a:gridCol>
              </a:tblGrid>
              <a:tr h="356312">
                <a:tc gridSpan="2">
                  <a:txBody>
                    <a:bodyPr/>
                    <a:lstStyle/>
                    <a:p>
                      <a:pPr algn="l" fontAlgn="b"/>
                      <a:r>
                        <a:rPr lang="en-US" sz="1800" b="1" i="0" u="none" strike="noStrike" dirty="0">
                          <a:solidFill>
                            <a:srgbClr val="333333"/>
                          </a:solidFill>
                          <a:effectLst/>
                          <a:latin typeface="Arial"/>
                        </a:rPr>
                        <a:t>Long-read assemblies</a:t>
                      </a:r>
                    </a:p>
                  </a:txBody>
                  <a:tcPr marL="10123" marR="10123" marT="80980" marB="8098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800" b="0" i="0" u="none" strike="noStrike">
                        <a:solidFill>
                          <a:srgbClr val="000000"/>
                        </a:solidFill>
                        <a:effectLst/>
                        <a:latin typeface="Calibri"/>
                      </a:endParaRPr>
                    </a:p>
                  </a:txBody>
                  <a:tcPr marL="10123" marR="10123" marT="1012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333333"/>
                          </a:solidFill>
                          <a:effectLst/>
                          <a:latin typeface="Arial"/>
                        </a:rPr>
                        <a:t>URLandreference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a:solidFill>
                            <a:srgbClr val="333333"/>
                          </a:solidFill>
                          <a:effectLst/>
                          <a:latin typeface="Arial"/>
                        </a:rPr>
                        <a:t>HGAP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Error correction, OLC assembly, polishing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PacificBiosciences</a:t>
                      </a:r>
                      <a:r>
                        <a:rPr lang="en-US" sz="1200" b="0" i="0" u="none" strike="noStrike" dirty="0">
                          <a:solidFill>
                            <a:srgbClr val="2F5E83"/>
                          </a:solidFill>
                          <a:effectLst/>
                          <a:latin typeface="Arial"/>
                        </a:rPr>
                        <a:t>/Bioinformatics-Training/wiki/HGAP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1" i="0" u="none" strike="noStrike" dirty="0" err="1">
                          <a:solidFill>
                            <a:schemeClr val="accent3">
                              <a:lumMod val="50000"/>
                            </a:schemeClr>
                          </a:solidFill>
                          <a:effectLst/>
                          <a:latin typeface="Arial"/>
                        </a:rPr>
                        <a:t>Canu</a:t>
                      </a:r>
                      <a:endParaRPr lang="en-US" sz="1800" b="1" i="0" u="none" strike="noStrike" dirty="0">
                        <a:solidFill>
                          <a:schemeClr val="accent3">
                            <a:lumMod val="50000"/>
                          </a:schemeClr>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chemeClr val="accent3">
                              <a:lumMod val="50000"/>
                            </a:schemeClr>
                          </a:solidFill>
                          <a:effectLst/>
                          <a:latin typeface="Arial"/>
                        </a:rPr>
                        <a:t>K-</a:t>
                      </a:r>
                      <a:r>
                        <a:rPr lang="en-US" sz="1800" b="1" i="0" u="none" strike="noStrike" dirty="0" err="1">
                          <a:solidFill>
                            <a:schemeClr val="accent3">
                              <a:lumMod val="50000"/>
                            </a:schemeClr>
                          </a:solidFill>
                          <a:effectLst/>
                          <a:latin typeface="Arial"/>
                        </a:rPr>
                        <a:t>mer</a:t>
                      </a:r>
                      <a:r>
                        <a:rPr lang="en-US" sz="1800" b="1" i="0" u="none" strike="noStrike" dirty="0">
                          <a:solidFill>
                            <a:schemeClr val="accent3">
                              <a:lumMod val="50000"/>
                            </a:schemeClr>
                          </a:solidFill>
                          <a:effectLst/>
                          <a:latin typeface="Arial"/>
                        </a:rPr>
                        <a:t>-based overlap computation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chemeClr val="accent3">
                              <a:lumMod val="50000"/>
                            </a:schemeClr>
                          </a:solidFill>
                          <a:effectLst/>
                          <a:latin typeface="Arial"/>
                        </a:rPr>
                        <a:t>https://</a:t>
                      </a:r>
                      <a:r>
                        <a:rPr lang="en-US" sz="1200" b="1" i="0" u="none" strike="noStrike" dirty="0" err="1">
                          <a:solidFill>
                            <a:schemeClr val="accent3">
                              <a:lumMod val="50000"/>
                            </a:schemeClr>
                          </a:solidFill>
                          <a:effectLst/>
                          <a:latin typeface="Arial"/>
                        </a:rPr>
                        <a:t>github.com</a:t>
                      </a:r>
                      <a:r>
                        <a:rPr lang="en-US" sz="1200" b="1" i="0" u="none" strike="noStrike" dirty="0">
                          <a:solidFill>
                            <a:schemeClr val="accent3">
                              <a:lumMod val="50000"/>
                            </a:schemeClr>
                          </a:solidFill>
                          <a:effectLst/>
                          <a:latin typeface="Arial"/>
                        </a:rPr>
                        <a:t>/</a:t>
                      </a:r>
                      <a:r>
                        <a:rPr lang="en-US" sz="1200" b="1" i="0" u="none" strike="noStrike" dirty="0" err="1">
                          <a:solidFill>
                            <a:schemeClr val="accent3">
                              <a:lumMod val="50000"/>
                            </a:schemeClr>
                          </a:solidFill>
                          <a:effectLst/>
                          <a:latin typeface="Arial"/>
                        </a:rPr>
                        <a:t>marbl</a:t>
                      </a:r>
                      <a:r>
                        <a:rPr lang="en-US" sz="1200" b="1" i="0" u="none" strike="noStrike" dirty="0">
                          <a:solidFill>
                            <a:schemeClr val="accent3">
                              <a:lumMod val="50000"/>
                            </a:schemeClr>
                          </a:solidFill>
                          <a:effectLst/>
                          <a:latin typeface="Arial"/>
                        </a:rPr>
                        <a:t>/</a:t>
                      </a:r>
                      <a:r>
                        <a:rPr lang="en-US" sz="1200" b="1" i="0" u="none" strike="noStrike" dirty="0" err="1">
                          <a:solidFill>
                            <a:schemeClr val="accent3">
                              <a:lumMod val="50000"/>
                            </a:schemeClr>
                          </a:solidFill>
                          <a:effectLst/>
                          <a:latin typeface="Arial"/>
                        </a:rPr>
                        <a:t>canu</a:t>
                      </a:r>
                      <a:r>
                        <a:rPr lang="en-US" sz="1200" b="1" i="0" u="none" strike="noStrike" dirty="0">
                          <a:solidFill>
                            <a:schemeClr val="accent3">
                              <a:lumMod val="50000"/>
                            </a:schemeClr>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FALCON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phased diploid genomes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PacificBiosciences</a:t>
                      </a:r>
                      <a:r>
                        <a:rPr lang="en-US" sz="1200" b="0" i="0" u="none" strike="noStrike" dirty="0">
                          <a:solidFill>
                            <a:srgbClr val="2F5E83"/>
                          </a:solidFill>
                          <a:effectLst/>
                          <a:latin typeface="Arial"/>
                        </a:rPr>
                        <a:t>/FALCON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Flye</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fenderglass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Flye</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dirty="0" err="1">
                          <a:solidFill>
                            <a:srgbClr val="333333"/>
                          </a:solidFill>
                          <a:effectLst/>
                          <a:latin typeface="Arial"/>
                        </a:rPr>
                        <a:t>Miniasm</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Fast, but no error correction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/lh3/</a:t>
                      </a:r>
                      <a:r>
                        <a:rPr lang="en-US" sz="1200" b="0" i="0" u="none" strike="noStrike" dirty="0" err="1">
                          <a:solidFill>
                            <a:srgbClr val="2F5E83"/>
                          </a:solidFill>
                          <a:effectLst/>
                          <a:latin typeface="Arial"/>
                        </a:rPr>
                        <a:t>miniasm</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fontAlgn="b"/>
                      <a:r>
                        <a:rPr lang="en-US" sz="1800" b="1" i="0" u="none" strike="noStrike" dirty="0">
                          <a:solidFill>
                            <a:srgbClr val="333333"/>
                          </a:solidFill>
                          <a:effectLst/>
                          <a:latin typeface="Arial"/>
                        </a:rPr>
                        <a:t>Polishing</a:t>
                      </a:r>
                    </a:p>
                  </a:txBody>
                  <a:tcPr marR="10123" marT="80980" marB="8098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dirty="0">
                        <a:solidFill>
                          <a:srgbClr val="000000"/>
                        </a:solidFill>
                        <a:effectLst/>
                        <a:latin typeface="Calibri"/>
                      </a:endParaRPr>
                    </a:p>
                  </a:txBody>
                  <a:tcPr marR="10123" marT="1012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dirty="0">
                        <a:solidFill>
                          <a:srgbClr val="000000"/>
                        </a:solidFill>
                        <a:effectLst/>
                        <a:latin typeface="Calibri"/>
                      </a:endParaRPr>
                    </a:p>
                  </a:txBody>
                  <a:tcPr marR="10123" marT="1012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4475">
                <a:tc>
                  <a:txBody>
                    <a:bodyPr/>
                    <a:lstStyle/>
                    <a:p>
                      <a:pPr algn="l" fontAlgn="b"/>
                      <a:r>
                        <a:rPr lang="en-US" sz="1800" b="1" i="0" u="none" strike="noStrike" dirty="0">
                          <a:solidFill>
                            <a:srgbClr val="333333"/>
                          </a:solidFill>
                          <a:effectLst/>
                          <a:latin typeface="Arial"/>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312">
                <a:tc>
                  <a:txBody>
                    <a:bodyPr/>
                    <a:lstStyle/>
                    <a:p>
                      <a:pPr algn="l" fontAlgn="b"/>
                      <a:r>
                        <a:rPr lang="en-US" sz="1800" b="0" i="0" u="none" strike="noStrike">
                          <a:solidFill>
                            <a:srgbClr val="333333"/>
                          </a:solidFill>
                          <a:effectLst/>
                          <a:latin typeface="Arial"/>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short-read alignments to correct errors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broadinstitute</a:t>
                      </a:r>
                      <a:r>
                        <a:rPr lang="en-US" sz="1200" b="0" i="0" u="none" strike="noStrike" dirty="0">
                          <a:solidFill>
                            <a:srgbClr val="2F5E83"/>
                          </a:solidFill>
                          <a:effectLst/>
                          <a:latin typeface="Arial"/>
                        </a:rPr>
                        <a:t>/pilon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312">
                <a:tc>
                  <a:txBody>
                    <a:bodyPr/>
                    <a:lstStyle/>
                    <a:p>
                      <a:pPr algn="l" fontAlgn="b"/>
                      <a:r>
                        <a:rPr lang="en-US" sz="1800" b="0" i="0" u="none" strike="noStrike">
                          <a:solidFill>
                            <a:srgbClr val="333333"/>
                          </a:solidFill>
                          <a:effectLst/>
                          <a:latin typeface="Arial"/>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Hidden Markov model and long-read alignments (</a:t>
                      </a:r>
                      <a:r>
                        <a:rPr lang="en-US" sz="1800" b="0" i="0" u="none" strike="noStrike" dirty="0">
                          <a:solidFill>
                            <a:srgbClr val="FF0000"/>
                          </a:solidFill>
                          <a:effectLst/>
                          <a:latin typeface="Arial"/>
                        </a:rPr>
                        <a:t>PacBio</a:t>
                      </a:r>
                      <a:r>
                        <a:rPr lang="en-US" sz="1800" b="0" i="0" u="none" strike="noStrike" dirty="0">
                          <a:solidFill>
                            <a:srgbClr val="333333"/>
                          </a:solidFill>
                          <a:effectLst/>
                          <a:latin typeface="Arial"/>
                        </a:rPr>
                        <a: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sng" strike="noStrike" dirty="0">
                          <a:solidFill>
                            <a:srgbClr val="0000FF"/>
                          </a:solidFill>
                          <a:effectLst/>
                          <a:latin typeface="Calibri"/>
                          <a:hlinkClick r:id="rId2"/>
                        </a:rPr>
                        <a:t>https://github.com/PacificBiosciences/GenomicConsensus</a:t>
                      </a:r>
                      <a:endParaRPr lang="en-US" sz="1200" b="0" i="0" u="sng" strike="noStrike" dirty="0">
                        <a:solidFill>
                          <a:srgbClr val="0000FF"/>
                        </a:solidFill>
                        <a:effectLst/>
                        <a:latin typeface="Calibri"/>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312">
                <a:tc>
                  <a:txBody>
                    <a:bodyPr/>
                    <a:lstStyle/>
                    <a:p>
                      <a:pPr algn="l" fontAlgn="b"/>
                      <a:r>
                        <a:rPr lang="en-US" sz="1800" b="0" i="0" u="none" strike="noStrike">
                          <a:solidFill>
                            <a:srgbClr val="333333"/>
                          </a:solidFill>
                          <a:effectLst/>
                          <a:latin typeface="Arial"/>
                        </a:rPr>
                        <a:t>Nanopolish</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voltage data for correction (</a:t>
                      </a:r>
                      <a:r>
                        <a:rPr lang="en-US" sz="1800" b="0" i="0" u="none" strike="noStrike" dirty="0">
                          <a:solidFill>
                            <a:srgbClr val="FF0000"/>
                          </a:solidFill>
                          <a:effectLst/>
                          <a:latin typeface="Arial"/>
                        </a:rPr>
                        <a:t>Nanopore</a:t>
                      </a:r>
                      <a:r>
                        <a:rPr lang="en-US" sz="1800" b="0" i="0" u="none" strike="noStrike" dirty="0">
                          <a:solidFill>
                            <a:srgbClr val="333333"/>
                          </a:solidFill>
                          <a:effectLst/>
                          <a:latin typeface="Arial"/>
                        </a:rPr>
                        <a: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nanopolish</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11148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2"/>
          <a:stretch>
            <a:fillRect/>
          </a:stretch>
        </p:blipFill>
        <p:spPr>
          <a:xfrm>
            <a:off x="0" y="1743340"/>
            <a:ext cx="9144000" cy="3371320"/>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111500" y="5987018"/>
            <a:ext cx="4958602" cy="369332"/>
          </a:xfrm>
          <a:prstGeom prst="rect">
            <a:avLst/>
          </a:prstGeom>
          <a:noFill/>
        </p:spPr>
        <p:txBody>
          <a:bodyPr wrap="none" rtlCol="0">
            <a:spAutoFit/>
          </a:bodyPr>
          <a:lstStyle/>
          <a:p>
            <a:r>
              <a:rPr lang="en-US" dirty="0" err="1"/>
              <a:t>Koren</a:t>
            </a:r>
            <a:r>
              <a:rPr lang="en-US" dirty="0"/>
              <a:t> et al., Genome Research, 27:722–736 (2017)</a:t>
            </a:r>
          </a:p>
        </p:txBody>
      </p:sp>
    </p:spTree>
    <p:extLst>
      <p:ext uri="{BB962C8B-B14F-4D97-AF65-F5344CB8AC3E}">
        <p14:creationId xmlns:p14="http://schemas.microsoft.com/office/powerpoint/2010/main" val="4231422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42</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0" y="1802876"/>
            <a:ext cx="9144000" cy="3252247"/>
          </a:xfrm>
          <a:prstGeom prst="rect">
            <a:avLst/>
          </a:prstGeom>
        </p:spPr>
      </p:pic>
    </p:spTree>
    <p:extLst>
      <p:ext uri="{BB962C8B-B14F-4D97-AF65-F5344CB8AC3E}">
        <p14:creationId xmlns:p14="http://schemas.microsoft.com/office/powerpoint/2010/main" val="382968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457200" y="274638"/>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p:txBody>
          <a:bodyPr/>
          <a:lstStyle/>
          <a:p>
            <a:fld id="{9DA039C4-C5F2-1743-BB7A-5D831266C61E}" type="slidenum">
              <a:rPr lang="en-US" smtClean="0"/>
              <a:t>43</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0" y="992408"/>
            <a:ext cx="9144000" cy="5403273"/>
          </a:xfrm>
          <a:prstGeom prst="rect">
            <a:avLst/>
          </a:prstGeom>
        </p:spPr>
      </p:pic>
    </p:spTree>
    <p:extLst>
      <p:ext uri="{BB962C8B-B14F-4D97-AF65-F5344CB8AC3E}">
        <p14:creationId xmlns:p14="http://schemas.microsoft.com/office/powerpoint/2010/main" val="3900107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44</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1497749192"/>
              </p:ext>
            </p:extLst>
          </p:nvPr>
        </p:nvGraphicFramePr>
        <p:xfrm>
          <a:off x="276102" y="1538679"/>
          <a:ext cx="8591795" cy="285127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502364">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181214">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167697">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813029620"/>
              </p:ext>
            </p:extLst>
          </p:nvPr>
        </p:nvGraphicFramePr>
        <p:xfrm>
          <a:off x="276101" y="5014417"/>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D3BAF-8612-1E92-D532-8621F40C4516}"/>
              </a:ext>
            </a:extLst>
          </p:cNvPr>
          <p:cNvSpPr>
            <a:spLocks noGrp="1"/>
          </p:cNvSpPr>
          <p:nvPr>
            <p:ph type="sldNum" sz="quarter" idx="12"/>
          </p:nvPr>
        </p:nvSpPr>
        <p:spPr/>
        <p:txBody>
          <a:bodyPr/>
          <a:lstStyle/>
          <a:p>
            <a:fld id="{9DA039C4-C5F2-1743-BB7A-5D831266C61E}" type="slidenum">
              <a:rPr lang="en-US" smtClean="0"/>
              <a:t>45</a:t>
            </a:fld>
            <a:endParaRPr lang="en-US"/>
          </a:p>
        </p:txBody>
      </p:sp>
      <p:pic>
        <p:nvPicPr>
          <p:cNvPr id="1026" name="Picture 2">
            <a:extLst>
              <a:ext uri="{FF2B5EF4-FFF2-40B4-BE49-F238E27FC236}">
                <a16:creationId xmlns:a16="http://schemas.microsoft.com/office/drawing/2014/main" id="{BC499CC1-F442-06E0-EB0F-2C252B9B7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381000"/>
            <a:ext cx="7890933" cy="59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020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46</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1572137"/>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569293" y="5739833"/>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1598585762"/>
              </p:ext>
            </p:extLst>
          </p:nvPr>
        </p:nvGraphicFramePr>
        <p:xfrm>
          <a:off x="4653854" y="2228936"/>
          <a:ext cx="3708400" cy="3344545"/>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7366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Dataset</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Size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2.2Gb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3.1Gb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Coverage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CPU time</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203.2h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310.7h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RAM</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68G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114G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N50</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36.7Mb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88.9Mb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3757606" y="6443662"/>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81" y="928543"/>
            <a:ext cx="3445174" cy="58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1011-A315-AC41-A12A-A555BAEECB1C}"/>
              </a:ext>
            </a:extLst>
          </p:cNvPr>
          <p:cNvSpPr>
            <a:spLocks noGrp="1"/>
          </p:cNvSpPr>
          <p:nvPr>
            <p:ph type="title"/>
          </p:nvPr>
        </p:nvSpPr>
        <p:spPr>
          <a:xfrm>
            <a:off x="384314" y="69660"/>
            <a:ext cx="8229600" cy="1043523"/>
          </a:xfrm>
        </p:spPr>
        <p:txBody>
          <a:bodyPr>
            <a:noAutofit/>
          </a:bodyPr>
          <a:lstStyle/>
          <a:p>
            <a:r>
              <a:rPr lang="en-US" sz="3200" dirty="0"/>
              <a:t>Haplotype-resolved </a:t>
            </a:r>
            <a:r>
              <a:rPr lang="en-US" sz="3200" i="1" dirty="0"/>
              <a:t>de novo </a:t>
            </a:r>
            <a:r>
              <a:rPr lang="en-US" sz="3200" dirty="0"/>
              <a:t>assembly</a:t>
            </a:r>
            <a:br>
              <a:rPr lang="en-US" sz="3200" dirty="0"/>
            </a:br>
            <a:r>
              <a:rPr lang="en-US" sz="3200" dirty="0"/>
              <a:t>(Phased assembly using </a:t>
            </a:r>
            <a:r>
              <a:rPr lang="en-US" sz="3200" dirty="0" err="1"/>
              <a:t>hifiasm</a:t>
            </a:r>
            <a:r>
              <a:rPr lang="en-US" sz="3200" dirty="0"/>
              <a:t>)</a:t>
            </a:r>
          </a:p>
        </p:txBody>
      </p:sp>
      <p:sp>
        <p:nvSpPr>
          <p:cNvPr id="4" name="Slide Number Placeholder 3">
            <a:extLst>
              <a:ext uri="{FF2B5EF4-FFF2-40B4-BE49-F238E27FC236}">
                <a16:creationId xmlns:a16="http://schemas.microsoft.com/office/drawing/2014/main" id="{C36A830C-A09B-4147-A989-CD5D1085BC6D}"/>
              </a:ext>
            </a:extLst>
          </p:cNvPr>
          <p:cNvSpPr>
            <a:spLocks noGrp="1"/>
          </p:cNvSpPr>
          <p:nvPr>
            <p:ph type="sldNum" sz="quarter" idx="12"/>
          </p:nvPr>
        </p:nvSpPr>
        <p:spPr/>
        <p:txBody>
          <a:bodyPr/>
          <a:lstStyle/>
          <a:p>
            <a:fld id="{9DA039C4-C5F2-1743-BB7A-5D831266C61E}" type="slidenum">
              <a:rPr lang="en-US" smtClean="0"/>
              <a:t>47</a:t>
            </a:fld>
            <a:endParaRPr lang="en-US"/>
          </a:p>
        </p:txBody>
      </p:sp>
      <p:pic>
        <p:nvPicPr>
          <p:cNvPr id="8" name="Picture 7" descr="Diagram&#10;&#10;Description automatically generated">
            <a:extLst>
              <a:ext uri="{FF2B5EF4-FFF2-40B4-BE49-F238E27FC236}">
                <a16:creationId xmlns:a16="http://schemas.microsoft.com/office/drawing/2014/main" id="{2D90943A-2A5C-064F-9F49-2309D587CAD2}"/>
              </a:ext>
            </a:extLst>
          </p:cNvPr>
          <p:cNvPicPr>
            <a:picLocks noChangeAspect="1"/>
          </p:cNvPicPr>
          <p:nvPr/>
        </p:nvPicPr>
        <p:blipFill>
          <a:blip r:embed="rId2"/>
          <a:stretch>
            <a:fillRect/>
          </a:stretch>
        </p:blipFill>
        <p:spPr>
          <a:xfrm>
            <a:off x="1812787" y="1185475"/>
            <a:ext cx="5780709" cy="5241830"/>
          </a:xfrm>
          <a:prstGeom prst="rect">
            <a:avLst/>
          </a:prstGeom>
        </p:spPr>
      </p:pic>
      <p:sp>
        <p:nvSpPr>
          <p:cNvPr id="9" name="TextBox 8">
            <a:extLst>
              <a:ext uri="{FF2B5EF4-FFF2-40B4-BE49-F238E27FC236}">
                <a16:creationId xmlns:a16="http://schemas.microsoft.com/office/drawing/2014/main" id="{18D94F25-2ED1-B846-963D-987F5718AF4B}"/>
              </a:ext>
            </a:extLst>
          </p:cNvPr>
          <p:cNvSpPr txBox="1"/>
          <p:nvPr/>
        </p:nvSpPr>
        <p:spPr>
          <a:xfrm>
            <a:off x="384314" y="6414053"/>
            <a:ext cx="4885120" cy="369332"/>
          </a:xfrm>
          <a:prstGeom prst="rect">
            <a:avLst/>
          </a:prstGeom>
          <a:noFill/>
        </p:spPr>
        <p:txBody>
          <a:bodyPr wrap="none" rtlCol="0">
            <a:spAutoFit/>
          </a:bodyPr>
          <a:lstStyle/>
          <a:p>
            <a:r>
              <a:rPr lang="en-US" dirty="0"/>
              <a:t>Cheng et al., Nature Methods, 18, 170–175 (2021)</a:t>
            </a:r>
          </a:p>
        </p:txBody>
      </p:sp>
    </p:spTree>
    <p:extLst>
      <p:ext uri="{BB962C8B-B14F-4D97-AF65-F5344CB8AC3E}">
        <p14:creationId xmlns:p14="http://schemas.microsoft.com/office/powerpoint/2010/main" val="3966381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457200" y="1715076"/>
            <a:ext cx="8229600" cy="2717224"/>
          </a:xfrm>
        </p:spPr>
        <p:txBody>
          <a:bodyPr>
            <a:noAutofit/>
          </a:bodyPr>
          <a:lstStyle/>
          <a:p>
            <a:pPr marL="0" indent="0">
              <a:buNone/>
            </a:pPr>
            <a:r>
              <a:rPr lang="en-US" sz="2800" dirty="0"/>
              <a:t>... there will always be </a:t>
            </a:r>
            <a:r>
              <a:rPr lang="en-US" sz="2800" b="1" i="1" dirty="0"/>
              <a:t>some degree of error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48</a:t>
            </a:fld>
            <a:endParaRPr lang="en-US"/>
          </a:p>
        </p:txBody>
      </p:sp>
      <p:sp>
        <p:nvSpPr>
          <p:cNvPr id="5" name="TextBox 4"/>
          <p:cNvSpPr txBox="1"/>
          <p:nvPr/>
        </p:nvSpPr>
        <p:spPr>
          <a:xfrm>
            <a:off x="546100" y="597431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1183092"/>
            <a:ext cx="8229600" cy="5022976"/>
          </a:xfrm>
        </p:spPr>
        <p:txBody>
          <a:bodyPr>
            <a:normAutofit lnSpcReduction="10000"/>
          </a:bodyPr>
          <a:lstStyle/>
          <a:p>
            <a:pPr marL="457200" indent="-457200">
              <a:buFont typeface="+mj-lt"/>
              <a:buAutoNum type="arabicPeriod"/>
            </a:pPr>
            <a:r>
              <a:rPr lang="en-US" sz="2800" dirty="0"/>
              <a:t>No. of </a:t>
            </a:r>
            <a:r>
              <a:rPr lang="en-US" sz="2800" dirty="0" err="1"/>
              <a:t>contigs</a:t>
            </a:r>
            <a:r>
              <a:rPr lang="en-US" sz="2800" dirty="0"/>
              <a:t>: the total number of </a:t>
            </a:r>
            <a:r>
              <a:rPr lang="en-US" sz="2800" dirty="0" err="1"/>
              <a:t>contigs</a:t>
            </a:r>
            <a:r>
              <a:rPr lang="en-US" sz="2800" dirty="0"/>
              <a:t> in the assembly.</a:t>
            </a:r>
          </a:p>
          <a:p>
            <a:pPr marL="457200" indent="-457200">
              <a:buFont typeface="+mj-lt"/>
              <a:buAutoNum type="arabicPeriod"/>
            </a:pPr>
            <a:r>
              <a:rPr lang="en-US" sz="2800" dirty="0"/>
              <a:t>Largest </a:t>
            </a:r>
            <a:r>
              <a:rPr lang="en-US" sz="2800" dirty="0" err="1"/>
              <a:t>contig</a:t>
            </a:r>
            <a:r>
              <a:rPr lang="en-US" sz="2800" dirty="0"/>
              <a:t>: the length of the largest </a:t>
            </a:r>
            <a:r>
              <a:rPr lang="en-US" sz="2800" dirty="0" err="1"/>
              <a:t>contig</a:t>
            </a:r>
            <a:r>
              <a:rPr lang="en-US" sz="2800" dirty="0"/>
              <a:t> in the assembly.</a:t>
            </a:r>
          </a:p>
          <a:p>
            <a:pPr marL="457200" indent="-457200">
              <a:buFont typeface="+mj-lt"/>
              <a:buAutoNum type="arabicPeriod"/>
            </a:pPr>
            <a:r>
              <a:rPr lang="en-US" sz="2800" dirty="0"/>
              <a:t>Total length: total assembly length</a:t>
            </a:r>
          </a:p>
          <a:p>
            <a:pPr marL="457200" indent="-457200">
              <a:buFont typeface="+mj-lt"/>
              <a:buAutoNum type="arabicPeriod"/>
            </a:pPr>
            <a:r>
              <a:rPr lang="en-US" sz="2800" dirty="0" err="1"/>
              <a:t>Nxx</a:t>
            </a:r>
            <a:r>
              <a:rPr lang="en-US" sz="2800" dirty="0"/>
              <a:t> (N50), </a:t>
            </a:r>
            <a:r>
              <a:rPr lang="en-US" sz="2800" dirty="0" err="1"/>
              <a:t>NGxx</a:t>
            </a:r>
            <a:r>
              <a:rPr lang="en-US" sz="2800" dirty="0"/>
              <a:t> (NG50)</a:t>
            </a:r>
          </a:p>
          <a:p>
            <a:pPr marL="457200" indent="-457200">
              <a:buFont typeface="+mj-lt"/>
              <a:buAutoNum type="arabicPeriod"/>
            </a:pPr>
            <a:r>
              <a:rPr lang="en-US" sz="2800" dirty="0"/>
              <a:t>Using a reference genome, No. of </a:t>
            </a:r>
            <a:r>
              <a:rPr lang="en-US" sz="2800" dirty="0" err="1"/>
              <a:t>misassemblies</a:t>
            </a:r>
            <a:r>
              <a:rPr lang="en-US" sz="2800" dirty="0"/>
              <a:t>, No. INDEL per 100 </a:t>
            </a:r>
            <a:r>
              <a:rPr lang="en-US" sz="2800" dirty="0" err="1"/>
              <a:t>kbp</a:t>
            </a:r>
            <a:r>
              <a:rPr lang="en-US" sz="2800" dirty="0"/>
              <a:t>, and No. of mismatches per 100 </a:t>
            </a:r>
            <a:r>
              <a:rPr lang="en-US" sz="2800" dirty="0" err="1"/>
              <a:t>kbp</a:t>
            </a:r>
            <a:r>
              <a:rPr lang="en-US" sz="2800" dirty="0"/>
              <a:t> are reported</a:t>
            </a:r>
          </a:p>
          <a:p>
            <a:pPr marL="457200" indent="-457200">
              <a:buFont typeface="+mj-lt"/>
              <a:buAutoNum type="arabicPeriod"/>
            </a:pPr>
            <a:r>
              <a:rPr lang="en-US" sz="2800" dirty="0"/>
              <a:t>Evaluation with BUSCO (Benchmarking Universal Single-Copy Orthologs)</a:t>
            </a:r>
          </a:p>
        </p:txBody>
      </p:sp>
      <p:sp>
        <p:nvSpPr>
          <p:cNvPr id="3" name="TextBox 2"/>
          <p:cNvSpPr txBox="1"/>
          <p:nvPr/>
        </p:nvSpPr>
        <p:spPr>
          <a:xfrm>
            <a:off x="651933" y="6383867"/>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49</a:t>
            </a:fld>
            <a:endParaRPr lang="en-US"/>
          </a:p>
        </p:txBody>
      </p:sp>
    </p:spTree>
    <p:extLst>
      <p:ext uri="{BB962C8B-B14F-4D97-AF65-F5344CB8AC3E}">
        <p14:creationId xmlns:p14="http://schemas.microsoft.com/office/powerpoint/2010/main" val="1281976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5</a:t>
            </a:fld>
            <a:endParaRPr lang="en-US" sz="1200">
              <a:solidFill>
                <a:srgbClr val="898989"/>
              </a:solidFill>
              <a:latin typeface="Calibri" charset="0"/>
            </a:endParaRPr>
          </a:p>
        </p:txBody>
      </p:sp>
      <p:sp>
        <p:nvSpPr>
          <p:cNvPr id="26626" name="Title 3"/>
          <p:cNvSpPr>
            <a:spLocks noGrp="1"/>
          </p:cNvSpPr>
          <p:nvPr>
            <p:ph type="title" idx="4294967295"/>
          </p:nvPr>
        </p:nvSpPr>
        <p:spPr>
          <a:xfrm>
            <a:off x="457200" y="274637"/>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2" y="3189038"/>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579980"/>
            <a:ext cx="8434916" cy="1241208"/>
            <a:chOff x="100796" y="1579980"/>
            <a:chExt cx="8434916" cy="1241208"/>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369457"/>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93558" y="1227327"/>
            <a:ext cx="8193242" cy="5129023"/>
          </a:xfrm>
        </p:spPr>
        <p:txBody>
          <a:bodyPr>
            <a:normAutofit/>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3600" dirty="0"/>
              <a:t>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50</a:t>
            </a:fld>
            <a:endParaRPr lang="en-US"/>
          </a:p>
        </p:txBody>
      </p:sp>
    </p:spTree>
    <p:extLst>
      <p:ext uri="{BB962C8B-B14F-4D97-AF65-F5344CB8AC3E}">
        <p14:creationId xmlns:p14="http://schemas.microsoft.com/office/powerpoint/2010/main" val="38272637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 annotation of eukaryotic genomes</a:t>
            </a:r>
          </a:p>
        </p:txBody>
      </p:sp>
      <p:sp>
        <p:nvSpPr>
          <p:cNvPr id="3" name="Content Placeholder 2"/>
          <p:cNvSpPr>
            <a:spLocks noGrp="1"/>
          </p:cNvSpPr>
          <p:nvPr>
            <p:ph idx="1"/>
          </p:nvPr>
        </p:nvSpPr>
        <p:spPr>
          <a:xfrm>
            <a:off x="457200" y="3997761"/>
            <a:ext cx="8229600" cy="1991365"/>
          </a:xfrm>
        </p:spPr>
        <p:txBody>
          <a:bodyPr>
            <a:noAutofit/>
          </a:bodyPr>
          <a:lstStyle/>
          <a:p>
            <a:pPr marL="0" indent="0">
              <a:buNone/>
            </a:pPr>
            <a:r>
              <a:rPr lang="en-US" sz="2800" dirty="0"/>
              <a:t>Gene prediction from genomic DNA sequences:</a:t>
            </a:r>
          </a:p>
          <a:p>
            <a:pPr marL="0" indent="0">
              <a:buNone/>
            </a:pPr>
            <a:r>
              <a:rPr lang="en-US" sz="2800" dirty="0"/>
              <a:t>to predict the </a:t>
            </a:r>
            <a:r>
              <a:rPr lang="en-US" sz="2800" b="1" i="1" dirty="0"/>
              <a:t>exon-intron </a:t>
            </a:r>
            <a:r>
              <a:rPr lang="en-US" sz="2800" dirty="0"/>
              <a:t>structures of the protein-encoding portions of transcripts (open reading frames or ORFs) and </a:t>
            </a:r>
            <a:r>
              <a:rPr lang="en-US" sz="2800" b="1" i="1" dirty="0" err="1"/>
              <a:t>untranslated</a:t>
            </a:r>
            <a:r>
              <a:rPr lang="en-US" sz="2800" b="1" i="1" dirty="0"/>
              <a:t> regions </a:t>
            </a:r>
            <a:r>
              <a:rPr lang="en-US" sz="2800" dirty="0"/>
              <a:t>(UTR).</a:t>
            </a:r>
          </a:p>
        </p:txBody>
      </p:sp>
      <p:pic>
        <p:nvPicPr>
          <p:cNvPr id="5" name="Picture 4" descr="Screenshot 2019-03-25 11.2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8" y="1665244"/>
            <a:ext cx="8686800" cy="1866218"/>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51</a:t>
            </a:fld>
            <a:endParaRPr lang="en-US"/>
          </a:p>
        </p:txBody>
      </p:sp>
    </p:spTree>
    <p:extLst>
      <p:ext uri="{BB962C8B-B14F-4D97-AF65-F5344CB8AC3E}">
        <p14:creationId xmlns:p14="http://schemas.microsoft.com/office/powerpoint/2010/main" val="31756099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Gene prediction approaches</a:t>
            </a:r>
          </a:p>
        </p:txBody>
      </p:sp>
      <p:sp>
        <p:nvSpPr>
          <p:cNvPr id="3" name="Content Placeholder 2"/>
          <p:cNvSpPr>
            <a:spLocks noGrp="1"/>
          </p:cNvSpPr>
          <p:nvPr>
            <p:ph idx="1"/>
          </p:nvPr>
        </p:nvSpPr>
        <p:spPr>
          <a:xfrm>
            <a:off x="457200" y="1336788"/>
            <a:ext cx="8229600" cy="4340112"/>
          </a:xfrm>
        </p:spPr>
        <p:txBody>
          <a:bodyPr>
            <a:normAutofit/>
          </a:bodyPr>
          <a:lstStyle/>
          <a:p>
            <a:r>
              <a:rPr lang="en-US" sz="2800" b="1" i="1" dirty="0" err="1"/>
              <a:t>ab</a:t>
            </a:r>
            <a:r>
              <a:rPr lang="en-US" sz="2800" b="1" i="1" dirty="0"/>
              <a:t> initio</a:t>
            </a:r>
            <a:r>
              <a:rPr lang="en-US" sz="2800" b="1" dirty="0"/>
              <a:t> gene prediction </a:t>
            </a:r>
            <a:r>
              <a:rPr lang="en-US" sz="2800" dirty="0"/>
              <a:t>(Hidden Markov Model)</a:t>
            </a:r>
          </a:p>
          <a:p>
            <a:pPr marL="0" indent="0">
              <a:buNone/>
            </a:pPr>
            <a:r>
              <a:rPr lang="en-US" sz="2800" dirty="0"/>
              <a:t>to assign probability scores to many potential coding exons, and then join consecutive high-scoring exons with consistent reading frames to form high-scoring  </a:t>
            </a:r>
            <a:r>
              <a:rPr lang="en-US" sz="2800" i="1" dirty="0"/>
              <a:t>exon–intron structures</a:t>
            </a:r>
          </a:p>
          <a:p>
            <a:pPr marL="0" indent="0">
              <a:buNone/>
            </a:pPr>
            <a:endParaRPr lang="en-US" sz="2800" dirty="0"/>
          </a:p>
          <a:p>
            <a:r>
              <a:rPr lang="en-US" sz="2800" b="1" dirty="0"/>
              <a:t>Evidence-driven gene prediction </a:t>
            </a:r>
            <a:r>
              <a:rPr lang="en-US" sz="2800" dirty="0"/>
              <a:t>(e.g., RNA sequencing data)</a:t>
            </a:r>
          </a:p>
          <a:p>
            <a:pPr marL="0" indent="0">
              <a:buNone/>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52</a:t>
            </a:fld>
            <a:endParaRPr lang="en-US"/>
          </a:p>
        </p:txBody>
      </p:sp>
    </p:spTree>
    <p:extLst>
      <p:ext uri="{BB962C8B-B14F-4D97-AF65-F5344CB8AC3E}">
        <p14:creationId xmlns:p14="http://schemas.microsoft.com/office/powerpoint/2010/main" val="500004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7025" y="1157246"/>
            <a:ext cx="6752206" cy="3336477"/>
          </a:xfrm>
          <a:prstGeom prst="rect">
            <a:avLst/>
          </a:prstGeom>
        </p:spPr>
      </p:pic>
      <p:sp>
        <p:nvSpPr>
          <p:cNvPr id="2" name="Title 1"/>
          <p:cNvSpPr>
            <a:spLocks noGrp="1"/>
          </p:cNvSpPr>
          <p:nvPr>
            <p:ph type="title"/>
          </p:nvPr>
        </p:nvSpPr>
        <p:spPr>
          <a:xfrm>
            <a:off x="457200" y="274638"/>
            <a:ext cx="8229600" cy="807463"/>
          </a:xfrm>
        </p:spPr>
        <p:txBody>
          <a:bodyPr>
            <a:normAutofit/>
          </a:bodyPr>
          <a:lstStyle/>
          <a:p>
            <a:r>
              <a:rPr lang="en-US" sz="3200" dirty="0"/>
              <a:t>Hidden Markov Model (HMM)</a:t>
            </a:r>
          </a:p>
        </p:txBody>
      </p:sp>
      <p:sp>
        <p:nvSpPr>
          <p:cNvPr id="3" name="Content Placeholder 2"/>
          <p:cNvSpPr>
            <a:spLocks noGrp="1"/>
          </p:cNvSpPr>
          <p:nvPr>
            <p:ph idx="1"/>
          </p:nvPr>
        </p:nvSpPr>
        <p:spPr>
          <a:xfrm>
            <a:off x="457200" y="4816851"/>
            <a:ext cx="8229600" cy="1330082"/>
          </a:xfrm>
        </p:spPr>
        <p:txBody>
          <a:bodyPr>
            <a:noAutofit/>
          </a:bodyPr>
          <a:lstStyle/>
          <a:p>
            <a:pPr marL="0" indent="0">
              <a:buNone/>
            </a:pPr>
            <a:r>
              <a:rPr lang="en-US" sz="2800" dirty="0"/>
              <a:t>HMM is a class of probabilistic graphical model that is used to predict a sequence of </a:t>
            </a:r>
            <a:r>
              <a:rPr lang="en-US" sz="2800" b="1" i="1" dirty="0"/>
              <a:t>unknown</a:t>
            </a:r>
            <a:r>
              <a:rPr lang="en-US" sz="2800" dirty="0"/>
              <a:t> (hidden) variables from </a:t>
            </a:r>
            <a:r>
              <a:rPr lang="en-US" sz="2800" b="1" i="1" dirty="0"/>
              <a:t>observed</a:t>
            </a:r>
            <a:r>
              <a:rPr lang="en-US" sz="2800" dirty="0"/>
              <a:t> variables.</a:t>
            </a:r>
          </a:p>
        </p:txBody>
      </p:sp>
      <p:sp>
        <p:nvSpPr>
          <p:cNvPr id="5" name="TextBox 4"/>
          <p:cNvSpPr txBox="1"/>
          <p:nvPr/>
        </p:nvSpPr>
        <p:spPr>
          <a:xfrm>
            <a:off x="1412837" y="1003865"/>
            <a:ext cx="2188670" cy="523220"/>
          </a:xfrm>
          <a:prstGeom prst="rect">
            <a:avLst/>
          </a:prstGeom>
          <a:noFill/>
        </p:spPr>
        <p:txBody>
          <a:bodyPr wrap="none" rtlCol="0">
            <a:spAutoFit/>
          </a:bodyPr>
          <a:lstStyle/>
          <a:p>
            <a:r>
              <a:rPr lang="en-US" sz="2800" dirty="0">
                <a:solidFill>
                  <a:srgbClr val="FF0000"/>
                </a:solidFill>
              </a:rPr>
              <a:t>Hidden states</a:t>
            </a:r>
          </a:p>
        </p:txBody>
      </p:sp>
      <p:sp>
        <p:nvSpPr>
          <p:cNvPr id="7" name="TextBox 6"/>
          <p:cNvSpPr txBox="1"/>
          <p:nvPr/>
        </p:nvSpPr>
        <p:spPr>
          <a:xfrm>
            <a:off x="383271" y="6385960"/>
            <a:ext cx="4572949" cy="246221"/>
          </a:xfrm>
          <a:prstGeom prst="rect">
            <a:avLst/>
          </a:prstGeom>
          <a:noFill/>
        </p:spPr>
        <p:txBody>
          <a:bodyPr wrap="none" rtlCol="0">
            <a:spAutoFit/>
          </a:bodyPr>
          <a:lstStyle/>
          <a:p>
            <a:r>
              <a:rPr lang="en-US" sz="1000" dirty="0"/>
              <a:t>https://</a:t>
            </a:r>
            <a:r>
              <a:rPr lang="en-US" sz="1000" dirty="0" err="1"/>
              <a:t>medium.com</a:t>
            </a:r>
            <a:r>
              <a:rPr lang="en-US" sz="1000" dirty="0"/>
              <a:t>/@</a:t>
            </a:r>
            <a:r>
              <a:rPr lang="en-US" sz="1000" dirty="0" err="1"/>
              <a:t>postsanjay</a:t>
            </a:r>
            <a:r>
              <a:rPr lang="en-US" sz="1000" dirty="0"/>
              <a:t>/hidden-markov-models-simplified-c3f58728caab</a:t>
            </a:r>
          </a:p>
        </p:txBody>
      </p:sp>
      <p:sp>
        <p:nvSpPr>
          <p:cNvPr id="4" name="Slide Number Placeholder 3"/>
          <p:cNvSpPr>
            <a:spLocks noGrp="1"/>
          </p:cNvSpPr>
          <p:nvPr>
            <p:ph type="sldNum" sz="quarter" idx="12"/>
          </p:nvPr>
        </p:nvSpPr>
        <p:spPr/>
        <p:txBody>
          <a:bodyPr/>
          <a:lstStyle/>
          <a:p>
            <a:fld id="{9DA039C4-C5F2-1743-BB7A-5D831266C61E}" type="slidenum">
              <a:rPr lang="en-US" smtClean="0"/>
              <a:t>53</a:t>
            </a:fld>
            <a:endParaRPr lang="en-US"/>
          </a:p>
        </p:txBody>
      </p:sp>
    </p:spTree>
    <p:extLst>
      <p:ext uri="{BB962C8B-B14F-4D97-AF65-F5344CB8AC3E}">
        <p14:creationId xmlns:p14="http://schemas.microsoft.com/office/powerpoint/2010/main" val="1084848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Exon-intron structure</a:t>
            </a:r>
          </a:p>
        </p:txBody>
      </p:sp>
      <p:sp>
        <p:nvSpPr>
          <p:cNvPr id="3" name="Content Placeholder 2"/>
          <p:cNvSpPr>
            <a:spLocks noGrp="1"/>
          </p:cNvSpPr>
          <p:nvPr>
            <p:ph idx="1"/>
          </p:nvPr>
        </p:nvSpPr>
        <p:spPr>
          <a:xfrm>
            <a:off x="457200" y="3412511"/>
            <a:ext cx="8229600" cy="1185630"/>
          </a:xfrm>
        </p:spPr>
        <p:txBody>
          <a:bodyPr>
            <a:normAutofit lnSpcReduction="10000"/>
          </a:bodyPr>
          <a:lstStyle/>
          <a:p>
            <a:pPr marL="0" indent="0">
              <a:buNone/>
            </a:pPr>
            <a:r>
              <a:rPr lang="en-US" sz="2400" dirty="0"/>
              <a:t>Sequence logos represent weight matrices for the first six bases of an intron (left) and the last six bases of an intron (right). In plants and animals, ~99% of introns begin with GT.</a:t>
            </a:r>
          </a:p>
        </p:txBody>
      </p:sp>
      <p:pic>
        <p:nvPicPr>
          <p:cNvPr id="4" name="Picture 3" descr="Screenshot 2019-03-31 15.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3" y="1063024"/>
            <a:ext cx="3184330" cy="2349487"/>
          </a:xfrm>
          <a:prstGeom prst="rect">
            <a:avLst/>
          </a:prstGeom>
        </p:spPr>
      </p:pic>
      <p:pic>
        <p:nvPicPr>
          <p:cNvPr id="5" name="Picture 4" descr="Screenshot 2019-03-31 15.15.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55" y="1063024"/>
            <a:ext cx="3195061" cy="2349487"/>
          </a:xfrm>
          <a:prstGeom prst="rect">
            <a:avLst/>
          </a:prstGeom>
        </p:spPr>
      </p:pic>
      <p:sp>
        <p:nvSpPr>
          <p:cNvPr id="6" name="Rectangle 5"/>
          <p:cNvSpPr/>
          <p:nvPr/>
        </p:nvSpPr>
        <p:spPr>
          <a:xfrm flipV="1">
            <a:off x="1788604" y="5231513"/>
            <a:ext cx="4805039" cy="248663"/>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2872339" y="5231514"/>
            <a:ext cx="2890528" cy="248665"/>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654216" y="5231581"/>
            <a:ext cx="1023360" cy="25185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6442"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2" name="TextBox 21"/>
          <p:cNvSpPr txBox="1"/>
          <p:nvPr/>
        </p:nvSpPr>
        <p:spPr>
          <a:xfrm>
            <a:off x="3763808" y="4777235"/>
            <a:ext cx="951402" cy="461665"/>
          </a:xfrm>
          <a:prstGeom prst="rect">
            <a:avLst/>
          </a:prstGeom>
          <a:noFill/>
        </p:spPr>
        <p:txBody>
          <a:bodyPr wrap="none" rtlCol="0">
            <a:spAutoFit/>
          </a:bodyPr>
          <a:lstStyle/>
          <a:p>
            <a:r>
              <a:rPr lang="en-US" sz="2400" dirty="0">
                <a:solidFill>
                  <a:schemeClr val="tx1">
                    <a:lumMod val="65000"/>
                    <a:lumOff val="35000"/>
                  </a:schemeClr>
                </a:solidFill>
              </a:rPr>
              <a:t>intron</a:t>
            </a:r>
          </a:p>
        </p:txBody>
      </p:sp>
      <p:sp>
        <p:nvSpPr>
          <p:cNvPr id="24" name="TextBox 23"/>
          <p:cNvSpPr txBox="1"/>
          <p:nvPr/>
        </p:nvSpPr>
        <p:spPr>
          <a:xfrm>
            <a:off x="5790280"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5" name="TextBox 24"/>
          <p:cNvSpPr txBox="1"/>
          <p:nvPr/>
        </p:nvSpPr>
        <p:spPr>
          <a:xfrm>
            <a:off x="2794290" y="5104972"/>
            <a:ext cx="530915" cy="461665"/>
          </a:xfrm>
          <a:prstGeom prst="rect">
            <a:avLst/>
          </a:prstGeom>
          <a:noFill/>
        </p:spPr>
        <p:txBody>
          <a:bodyPr wrap="none" rtlCol="0">
            <a:spAutoFit/>
          </a:bodyPr>
          <a:lstStyle/>
          <a:p>
            <a:r>
              <a:rPr lang="en-US" sz="2400" dirty="0">
                <a:solidFill>
                  <a:schemeClr val="bg1"/>
                </a:solidFill>
              </a:rPr>
              <a:t>GT</a:t>
            </a:r>
          </a:p>
        </p:txBody>
      </p:sp>
      <p:sp>
        <p:nvSpPr>
          <p:cNvPr id="26" name="TextBox 25"/>
          <p:cNvSpPr txBox="1"/>
          <p:nvPr/>
        </p:nvSpPr>
        <p:spPr>
          <a:xfrm>
            <a:off x="5178092" y="5104972"/>
            <a:ext cx="556913" cy="461665"/>
          </a:xfrm>
          <a:prstGeom prst="rect">
            <a:avLst/>
          </a:prstGeom>
          <a:noFill/>
        </p:spPr>
        <p:txBody>
          <a:bodyPr wrap="none" rtlCol="0">
            <a:spAutoFit/>
          </a:bodyPr>
          <a:lstStyle/>
          <a:p>
            <a:r>
              <a:rPr lang="en-US" sz="2400" dirty="0">
                <a:solidFill>
                  <a:schemeClr val="bg1"/>
                </a:solidFill>
              </a:rPr>
              <a:t>AG</a:t>
            </a:r>
          </a:p>
        </p:txBody>
      </p:sp>
      <p:sp>
        <p:nvSpPr>
          <p:cNvPr id="27" name="TextBox 26"/>
          <p:cNvSpPr txBox="1"/>
          <p:nvPr/>
        </p:nvSpPr>
        <p:spPr>
          <a:xfrm>
            <a:off x="457200" y="5723661"/>
            <a:ext cx="7861300" cy="830997"/>
          </a:xfrm>
          <a:prstGeom prst="rect">
            <a:avLst/>
          </a:prstGeom>
          <a:noFill/>
        </p:spPr>
        <p:txBody>
          <a:bodyPr wrap="square" rtlCol="0">
            <a:spAutoFit/>
          </a:bodyPr>
          <a:lstStyle/>
          <a:p>
            <a:r>
              <a:rPr lang="en-US" sz="2400" dirty="0"/>
              <a:t>Other genomic sequence  patterns: translation initiation and termination sites.</a:t>
            </a:r>
          </a:p>
        </p:txBody>
      </p:sp>
      <p:sp>
        <p:nvSpPr>
          <p:cNvPr id="9" name="Slide Number Placeholder 8"/>
          <p:cNvSpPr>
            <a:spLocks noGrp="1"/>
          </p:cNvSpPr>
          <p:nvPr>
            <p:ph type="sldNum" sz="quarter" idx="12"/>
          </p:nvPr>
        </p:nvSpPr>
        <p:spPr/>
        <p:txBody>
          <a:bodyPr/>
          <a:lstStyle/>
          <a:p>
            <a:fld id="{9DA039C4-C5F2-1743-BB7A-5D831266C61E}" type="slidenum">
              <a:rPr lang="en-US" smtClean="0"/>
              <a:t>54</a:t>
            </a:fld>
            <a:endParaRPr lang="en-US"/>
          </a:p>
        </p:txBody>
      </p:sp>
    </p:spTree>
    <p:extLst>
      <p:ext uri="{BB962C8B-B14F-4D97-AF65-F5344CB8AC3E}">
        <p14:creationId xmlns:p14="http://schemas.microsoft.com/office/powerpoint/2010/main" val="11551209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Generalized Hidden Markov Model (GHMM)</a:t>
            </a:r>
          </a:p>
        </p:txBody>
      </p:sp>
      <p:pic>
        <p:nvPicPr>
          <p:cNvPr id="4" name="Picture 3" descr="Screenshot 2019-03-31 21.1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 y="1770216"/>
            <a:ext cx="8791637" cy="4586134"/>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55</a:t>
            </a:fld>
            <a:endParaRPr lang="en-US"/>
          </a:p>
        </p:txBody>
      </p:sp>
      <p:sp>
        <p:nvSpPr>
          <p:cNvPr id="5" name="TextBox 4">
            <a:extLst>
              <a:ext uri="{FF2B5EF4-FFF2-40B4-BE49-F238E27FC236}">
                <a16:creationId xmlns:a16="http://schemas.microsoft.com/office/drawing/2014/main" id="{EDD9C9BE-4EBB-7B48-A7E2-1411E9984E5F}"/>
              </a:ext>
            </a:extLst>
          </p:cNvPr>
          <p:cNvSpPr txBox="1"/>
          <p:nvPr/>
        </p:nvSpPr>
        <p:spPr>
          <a:xfrm>
            <a:off x="1876301" y="1288603"/>
            <a:ext cx="4977645" cy="461665"/>
          </a:xfrm>
          <a:prstGeom prst="rect">
            <a:avLst/>
          </a:prstGeom>
          <a:noFill/>
        </p:spPr>
        <p:txBody>
          <a:bodyPr wrap="none" rtlCol="0">
            <a:spAutoFit/>
          </a:bodyPr>
          <a:lstStyle/>
          <a:p>
            <a:r>
              <a:rPr lang="en-US" sz="2400" dirty="0">
                <a:latin typeface="Courier" pitchFamily="2" charset="0"/>
              </a:rPr>
              <a:t>…CTCGTAAGATAGATACTTGTCTGC…</a:t>
            </a:r>
          </a:p>
        </p:txBody>
      </p:sp>
    </p:spTree>
    <p:extLst>
      <p:ext uri="{BB962C8B-B14F-4D97-AF65-F5344CB8AC3E}">
        <p14:creationId xmlns:p14="http://schemas.microsoft.com/office/powerpoint/2010/main" val="32643002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Evidence-driven approaches</a:t>
            </a:r>
          </a:p>
        </p:txBody>
      </p:sp>
      <p:sp>
        <p:nvSpPr>
          <p:cNvPr id="3" name="Content Placeholder 2"/>
          <p:cNvSpPr>
            <a:spLocks noGrp="1"/>
          </p:cNvSpPr>
          <p:nvPr>
            <p:ph idx="1"/>
          </p:nvPr>
        </p:nvSpPr>
        <p:spPr>
          <a:xfrm>
            <a:off x="457200" y="5318415"/>
            <a:ext cx="8229600" cy="984411"/>
          </a:xfrm>
        </p:spPr>
        <p:txBody>
          <a:bodyPr>
            <a:normAutofit fontScale="85000" lnSpcReduction="10000"/>
          </a:bodyPr>
          <a:lstStyle/>
          <a:p>
            <a:pPr marL="0" indent="0">
              <a:buNone/>
            </a:pPr>
            <a:r>
              <a:rPr lang="en-US" sz="2800" dirty="0"/>
              <a:t>Ideally, full-length cDNA sequences of all genes and protein sequences are collected for evidence-based genome annotation.</a:t>
            </a:r>
          </a:p>
        </p:txBody>
      </p:sp>
      <p:pic>
        <p:nvPicPr>
          <p:cNvPr id="4" name="Picture 3" descr="Screenshot 2019-04-01 12.5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9" y="1101355"/>
            <a:ext cx="8176431" cy="3876276"/>
          </a:xfrm>
          <a:prstGeom prst="rect">
            <a:avLst/>
          </a:prstGeom>
        </p:spPr>
      </p:pic>
      <p:sp>
        <p:nvSpPr>
          <p:cNvPr id="5" name="Slide Number Placeholder 4"/>
          <p:cNvSpPr>
            <a:spLocks noGrp="1"/>
          </p:cNvSpPr>
          <p:nvPr>
            <p:ph type="sldNum" sz="quarter" idx="12"/>
          </p:nvPr>
        </p:nvSpPr>
        <p:spPr/>
        <p:txBody>
          <a:bodyPr/>
          <a:lstStyle/>
          <a:p>
            <a:fld id="{9DA039C4-C5F2-1743-BB7A-5D831266C61E}" type="slidenum">
              <a:rPr lang="en-US" smtClean="0"/>
              <a:t>56</a:t>
            </a:fld>
            <a:endParaRPr lang="en-US"/>
          </a:p>
        </p:txBody>
      </p:sp>
    </p:spTree>
    <p:extLst>
      <p:ext uri="{BB962C8B-B14F-4D97-AF65-F5344CB8AC3E}">
        <p14:creationId xmlns:p14="http://schemas.microsoft.com/office/powerpoint/2010/main" val="118958748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 and limitations</a:t>
            </a:r>
          </a:p>
        </p:txBody>
      </p:sp>
      <p:sp>
        <p:nvSpPr>
          <p:cNvPr id="3" name="Content Placeholder 2"/>
          <p:cNvSpPr>
            <a:spLocks noGrp="1"/>
          </p:cNvSpPr>
          <p:nvPr>
            <p:ph idx="1"/>
          </p:nvPr>
        </p:nvSpPr>
        <p:spPr>
          <a:xfrm>
            <a:off x="457200" y="1168626"/>
            <a:ext cx="8229600" cy="5191012"/>
          </a:xfrm>
        </p:spPr>
        <p:txBody>
          <a:bodyPr>
            <a:normAutofit/>
          </a:bodyPr>
          <a:lstStyle/>
          <a:p>
            <a:r>
              <a:rPr lang="en-US" sz="2800" dirty="0"/>
              <a:t>Full-length </a:t>
            </a:r>
            <a:r>
              <a:rPr lang="en-US" sz="2800" dirty="0" err="1"/>
              <a:t>cDNAs</a:t>
            </a:r>
            <a:endParaRPr lang="en-US" sz="2800" dirty="0"/>
          </a:p>
          <a:p>
            <a:r>
              <a:rPr lang="en-US" sz="2800" dirty="0"/>
              <a:t>Protein sequences</a:t>
            </a:r>
          </a:p>
          <a:p>
            <a:r>
              <a:rPr lang="en-US" sz="2800" dirty="0"/>
              <a:t>Expression sequence tags (ESTs)</a:t>
            </a:r>
          </a:p>
          <a:p>
            <a:r>
              <a:rPr lang="en-US" sz="2800" dirty="0"/>
              <a:t>RNA-</a:t>
            </a:r>
            <a:r>
              <a:rPr lang="en-US" sz="2800" dirty="0" err="1"/>
              <a:t>Seq</a:t>
            </a:r>
            <a:r>
              <a:rPr lang="en-US" sz="2800" dirty="0"/>
              <a:t> (de novo assembly and alignment-based)</a:t>
            </a:r>
          </a:p>
          <a:p>
            <a:pPr marL="0" indent="0">
              <a:buNone/>
            </a:pPr>
            <a:endParaRPr lang="en-US" sz="2800" dirty="0"/>
          </a:p>
          <a:p>
            <a:pPr marL="0" indent="0">
              <a:buNone/>
            </a:pPr>
            <a:r>
              <a:rPr lang="en-US" sz="2800" dirty="0"/>
              <a:t>Limitations:</a:t>
            </a:r>
          </a:p>
          <a:p>
            <a:r>
              <a:rPr lang="en-US" sz="2800" dirty="0"/>
              <a:t>Full-length </a:t>
            </a:r>
            <a:r>
              <a:rPr lang="en-US" sz="2800" dirty="0" err="1"/>
              <a:t>cDNA</a:t>
            </a:r>
            <a:r>
              <a:rPr lang="en-US" sz="2800" dirty="0"/>
              <a:t> databases are not available</a:t>
            </a:r>
          </a:p>
          <a:p>
            <a:r>
              <a:rPr lang="en-US" sz="2800" dirty="0"/>
              <a:t>Not all genes are transcribed at sufficient levels at certain conditions</a:t>
            </a:r>
          </a:p>
          <a:p>
            <a:r>
              <a:rPr lang="en-US" sz="2800" dirty="0"/>
              <a:t>Alignments produce errors</a:t>
            </a:r>
          </a:p>
        </p:txBody>
      </p:sp>
      <p:sp>
        <p:nvSpPr>
          <p:cNvPr id="4" name="Slide Number Placeholder 3"/>
          <p:cNvSpPr>
            <a:spLocks noGrp="1"/>
          </p:cNvSpPr>
          <p:nvPr>
            <p:ph type="sldNum" sz="quarter" idx="12"/>
          </p:nvPr>
        </p:nvSpPr>
        <p:spPr/>
        <p:txBody>
          <a:bodyPr/>
          <a:lstStyle/>
          <a:p>
            <a:fld id="{9DA039C4-C5F2-1743-BB7A-5D831266C61E}" type="slidenum">
              <a:rPr lang="en-US" smtClean="0"/>
              <a:t>57</a:t>
            </a:fld>
            <a:endParaRPr lang="en-US"/>
          </a:p>
        </p:txBody>
      </p:sp>
    </p:spTree>
    <p:extLst>
      <p:ext uri="{BB962C8B-B14F-4D97-AF65-F5344CB8AC3E}">
        <p14:creationId xmlns:p14="http://schemas.microsoft.com/office/powerpoint/2010/main" val="471279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annotation: </a:t>
            </a:r>
            <a:r>
              <a:rPr lang="en-US" sz="3200" i="1" dirty="0" err="1"/>
              <a:t>ab</a:t>
            </a:r>
            <a:r>
              <a:rPr lang="en-US" sz="3200" i="1" dirty="0"/>
              <a:t> initio </a:t>
            </a:r>
            <a:r>
              <a:rPr lang="en-US" sz="3200" dirty="0"/>
              <a:t>prediction + evidence</a:t>
            </a:r>
          </a:p>
        </p:txBody>
      </p:sp>
      <p:pic>
        <p:nvPicPr>
          <p:cNvPr id="5" name="Picture 4" descr="Screenshot 2019-04-01 17.4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17" y="1521125"/>
            <a:ext cx="8954508" cy="4821186"/>
          </a:xfrm>
          <a:prstGeom prst="rect">
            <a:avLst/>
          </a:prstGeom>
        </p:spPr>
      </p:pic>
      <p:sp>
        <p:nvSpPr>
          <p:cNvPr id="6" name="TextBox 5"/>
          <p:cNvSpPr txBox="1"/>
          <p:nvPr/>
        </p:nvSpPr>
        <p:spPr>
          <a:xfrm>
            <a:off x="217938" y="6447515"/>
            <a:ext cx="2960366" cy="276999"/>
          </a:xfrm>
          <a:prstGeom prst="rect">
            <a:avLst/>
          </a:prstGeom>
          <a:noFill/>
        </p:spPr>
        <p:txBody>
          <a:bodyPr wrap="none" rtlCol="0">
            <a:spAutoFit/>
          </a:bodyPr>
          <a:lstStyle/>
          <a:p>
            <a:r>
              <a:rPr lang="en-US" sz="1200" dirty="0"/>
              <a:t>Nature Reviews Genetics 13:329–342 (2012)</a:t>
            </a:r>
          </a:p>
        </p:txBody>
      </p:sp>
      <p:sp>
        <p:nvSpPr>
          <p:cNvPr id="3" name="Slide Number Placeholder 2"/>
          <p:cNvSpPr>
            <a:spLocks noGrp="1"/>
          </p:cNvSpPr>
          <p:nvPr>
            <p:ph type="sldNum" sz="quarter" idx="12"/>
          </p:nvPr>
        </p:nvSpPr>
        <p:spPr/>
        <p:txBody>
          <a:bodyPr/>
          <a:lstStyle/>
          <a:p>
            <a:fld id="{9DA039C4-C5F2-1743-BB7A-5D831266C61E}" type="slidenum">
              <a:rPr lang="en-US" smtClean="0"/>
              <a:t>58</a:t>
            </a:fld>
            <a:endParaRPr lang="en-US"/>
          </a:p>
        </p:txBody>
      </p:sp>
    </p:spTree>
    <p:extLst>
      <p:ext uri="{BB962C8B-B14F-4D97-AF65-F5344CB8AC3E}">
        <p14:creationId xmlns:p14="http://schemas.microsoft.com/office/powerpoint/2010/main" val="18014927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Question?</a:t>
            </a:r>
          </a:p>
        </p:txBody>
      </p:sp>
      <p:sp>
        <p:nvSpPr>
          <p:cNvPr id="3" name="Content Placeholder 2"/>
          <p:cNvSpPr>
            <a:spLocks noGrp="1"/>
          </p:cNvSpPr>
          <p:nvPr>
            <p:ph idx="1"/>
          </p:nvPr>
        </p:nvSpPr>
        <p:spPr>
          <a:xfrm>
            <a:off x="457200" y="2032576"/>
            <a:ext cx="8229600" cy="1117024"/>
          </a:xfrm>
        </p:spPr>
        <p:txBody>
          <a:bodyPr>
            <a:normAutofit/>
          </a:bodyPr>
          <a:lstStyle/>
          <a:p>
            <a:pPr marL="0" indent="0">
              <a:buNone/>
            </a:pPr>
            <a:r>
              <a:rPr lang="en-US" sz="3200" dirty="0"/>
              <a:t>What method can you figure out to assess the completeness of a 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59</a:t>
            </a:fld>
            <a:endParaRPr lang="en-US"/>
          </a:p>
        </p:txBody>
      </p:sp>
    </p:spTree>
    <p:extLst>
      <p:ext uri="{BB962C8B-B14F-4D97-AF65-F5344CB8AC3E}">
        <p14:creationId xmlns:p14="http://schemas.microsoft.com/office/powerpoint/2010/main" val="3691955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87" y="2018136"/>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1720914"/>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5096115"/>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424543" y="229507"/>
            <a:ext cx="8505824" cy="1000579"/>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sz="2800" b="0" dirty="0"/>
              <a:t>Genome and transcriptome BUSCO assessments to identify universal single-copy genes</a:t>
            </a:r>
          </a:p>
        </p:txBody>
      </p:sp>
      <p:pic>
        <p:nvPicPr>
          <p:cNvPr id="5125" name="New picture"/>
          <p:cNvPicPr/>
          <p:nvPr/>
        </p:nvPicPr>
        <p:blipFill>
          <a:blip r:embed="rId3"/>
          <a:stretch>
            <a:fillRect/>
          </a:stretch>
        </p:blipFill>
        <p:spPr>
          <a:xfrm>
            <a:off x="164875" y="1170175"/>
            <a:ext cx="7818898" cy="5535425"/>
          </a:xfrm>
          <a:prstGeom prst="rect">
            <a:avLst/>
          </a:prstGeom>
        </p:spPr>
      </p:pic>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60</a:t>
            </a:fld>
            <a:endParaRPr lang="en-US"/>
          </a:p>
        </p:txBody>
      </p:sp>
    </p:spTree>
    <p:extLst>
      <p:ext uri="{BB962C8B-B14F-4D97-AF65-F5344CB8AC3E}">
        <p14:creationId xmlns:p14="http://schemas.microsoft.com/office/powerpoint/2010/main" val="35822016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687"/>
          </a:xfrm>
        </p:spPr>
        <p:txBody>
          <a:bodyPr>
            <a:normAutofit/>
          </a:bodyPr>
          <a:lstStyle/>
          <a:p>
            <a:r>
              <a:rPr lang="en-US" sz="3200" dirty="0"/>
              <a:t>Evaluation with BUSCO</a:t>
            </a:r>
          </a:p>
        </p:txBody>
      </p:sp>
      <p:sp>
        <p:nvSpPr>
          <p:cNvPr id="3" name="Content Placeholder 2"/>
          <p:cNvSpPr>
            <a:spLocks noGrp="1"/>
          </p:cNvSpPr>
          <p:nvPr>
            <p:ph idx="1"/>
          </p:nvPr>
        </p:nvSpPr>
        <p:spPr>
          <a:xfrm>
            <a:off x="457200" y="933325"/>
            <a:ext cx="8229600" cy="812224"/>
          </a:xfrm>
        </p:spPr>
        <p:txBody>
          <a:bodyPr>
            <a:normAutofit lnSpcReduction="10000"/>
          </a:bodyPr>
          <a:lstStyle/>
          <a:p>
            <a:pPr marL="0" indent="0">
              <a:buNone/>
            </a:pPr>
            <a:r>
              <a:rPr lang="en-US" dirty="0"/>
              <a:t>Assessing genome assembly and annotation completeness with Benchmarking Universal Single-Copy </a:t>
            </a:r>
            <a:r>
              <a:rPr lang="en-US" dirty="0" err="1"/>
              <a:t>Orthologs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61</a:t>
            </a:fld>
            <a:endParaRPr lang="en-US"/>
          </a:p>
        </p:txBody>
      </p:sp>
      <p:pic>
        <p:nvPicPr>
          <p:cNvPr id="5" name="Picture 4" descr="Screenshot 2019-04-01 23.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3" y="1706312"/>
            <a:ext cx="6727373" cy="4993606"/>
          </a:xfrm>
          <a:prstGeom prst="rect">
            <a:avLst/>
          </a:prstGeom>
        </p:spPr>
      </p:pic>
      <p:sp>
        <p:nvSpPr>
          <p:cNvPr id="6" name="Rectangle 5"/>
          <p:cNvSpPr/>
          <p:nvPr/>
        </p:nvSpPr>
        <p:spPr>
          <a:xfrm>
            <a:off x="165100" y="6538912"/>
            <a:ext cx="2768600" cy="215444"/>
          </a:xfrm>
          <a:prstGeom prst="rect">
            <a:avLst/>
          </a:prstGeom>
        </p:spPr>
        <p:txBody>
          <a:bodyPr wrap="square">
            <a:spAutoFit/>
          </a:bodyPr>
          <a:lstStyle/>
          <a:p>
            <a:r>
              <a:rPr lang="en-US" sz="800" dirty="0"/>
              <a:t>file:///Users/liu3zhen/Downloads/BUSCO_v3_userguide.pdf</a:t>
            </a:r>
          </a:p>
        </p:txBody>
      </p:sp>
    </p:spTree>
    <p:extLst>
      <p:ext uri="{BB962C8B-B14F-4D97-AF65-F5344CB8AC3E}">
        <p14:creationId xmlns:p14="http://schemas.microsoft.com/office/powerpoint/2010/main" val="35718226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966977"/>
            <a:ext cx="8193242" cy="5389373"/>
          </a:xfrm>
        </p:spPr>
        <p:txBody>
          <a:bodyPr>
            <a:normAutofit lnSpcReduction="10000"/>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2800" dirty="0">
                <a:solidFill>
                  <a:schemeClr val="bg1">
                    <a:lumMod val="85000"/>
                  </a:schemeClr>
                </a:solidFill>
              </a:rPr>
              <a:t>Genome annotation</a:t>
            </a:r>
          </a:p>
          <a:p>
            <a:pPr>
              <a:lnSpc>
                <a:spcPct val="120000"/>
              </a:lnSpc>
            </a:pPr>
            <a:r>
              <a:rPr lang="en-US" sz="36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62</a:t>
            </a:fld>
            <a:endParaRPr lang="en-US"/>
          </a:p>
        </p:txBody>
      </p:sp>
    </p:spTree>
    <p:extLst>
      <p:ext uri="{BB962C8B-B14F-4D97-AF65-F5344CB8AC3E}">
        <p14:creationId xmlns:p14="http://schemas.microsoft.com/office/powerpoint/2010/main" val="3563217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26"/>
            <a:ext cx="8229600" cy="987067"/>
          </a:xfrm>
        </p:spPr>
        <p:txBody>
          <a:bodyPr>
            <a:normAutofit fontScale="90000"/>
          </a:bodyPr>
          <a:lstStyle/>
          <a:p>
            <a:r>
              <a:rPr lang="en-US" sz="3600" b="0" i="0" dirty="0">
                <a:latin typeface="Calibri Light" panose="020F0302020204030204" pitchFamily="34" charset="0"/>
                <a:cs typeface="Calibri Light" panose="020F0302020204030204" pitchFamily="34" charset="0"/>
              </a:rPr>
              <a:t>Case 2: Maize genome assembly with Nanopore </a:t>
            </a:r>
            <a:r>
              <a:rPr lang="en-US" sz="3600" b="0" i="0" dirty="0" err="1">
                <a:latin typeface="Calibri Light" panose="020F0302020204030204" pitchFamily="34" charset="0"/>
                <a:cs typeface="Calibri Light" panose="020F0302020204030204" pitchFamily="34" charset="0"/>
              </a:rPr>
              <a:t>MinION</a:t>
            </a:r>
            <a:r>
              <a:rPr lang="en-US" sz="3600" b="0" i="0" dirty="0">
                <a:latin typeface="Calibri Light" panose="020F0302020204030204" pitchFamily="34" charset="0"/>
                <a:cs typeface="Calibri Light" panose="020F0302020204030204" pitchFamily="34" charset="0"/>
              </a:rPr>
              <a:t> sequencing</a:t>
            </a:r>
          </a:p>
        </p:txBody>
      </p:sp>
      <p:pic>
        <p:nvPicPr>
          <p:cNvPr id="5" name="Picture 4"/>
          <p:cNvPicPr>
            <a:picLocks noChangeAspect="1"/>
          </p:cNvPicPr>
          <p:nvPr/>
        </p:nvPicPr>
        <p:blipFill>
          <a:blip r:embed="rId3"/>
          <a:stretch>
            <a:fillRect/>
          </a:stretch>
        </p:blipFill>
        <p:spPr>
          <a:xfrm>
            <a:off x="676199" y="3624206"/>
            <a:ext cx="3636212" cy="2925469"/>
          </a:xfrm>
          <a:prstGeom prst="rect">
            <a:avLst/>
          </a:prstGeom>
        </p:spPr>
      </p:pic>
      <p:pic>
        <p:nvPicPr>
          <p:cNvPr id="4" name="Picture 3"/>
          <p:cNvPicPr>
            <a:picLocks noChangeAspect="1"/>
          </p:cNvPicPr>
          <p:nvPr/>
        </p:nvPicPr>
        <p:blipFill>
          <a:blip r:embed="rId4"/>
          <a:stretch>
            <a:fillRect/>
          </a:stretch>
        </p:blipFill>
        <p:spPr>
          <a:xfrm>
            <a:off x="1484116" y="2237752"/>
            <a:ext cx="2430121" cy="1059533"/>
          </a:xfrm>
          <a:prstGeom prst="rect">
            <a:avLst/>
          </a:prstGeom>
        </p:spPr>
      </p:pic>
      <p:sp>
        <p:nvSpPr>
          <p:cNvPr id="6" name="TextBox 5"/>
          <p:cNvSpPr txBox="1"/>
          <p:nvPr/>
        </p:nvSpPr>
        <p:spPr>
          <a:xfrm>
            <a:off x="1021319" y="1316975"/>
            <a:ext cx="2183611" cy="954107"/>
          </a:xfrm>
          <a:prstGeom prst="rect">
            <a:avLst/>
          </a:prstGeom>
          <a:noFill/>
        </p:spPr>
        <p:txBody>
          <a:bodyPr wrap="none" rtlCol="0">
            <a:spAutoFit/>
          </a:bodyPr>
          <a:lstStyle/>
          <a:p>
            <a:r>
              <a:rPr lang="en-US" sz="2400" dirty="0" err="1"/>
              <a:t>Nanopore</a:t>
            </a:r>
            <a:endParaRPr lang="en-US" sz="2400" dirty="0"/>
          </a:p>
          <a:p>
            <a:r>
              <a:rPr lang="en-US" sz="2400" dirty="0" err="1"/>
              <a:t>MinION</a:t>
            </a:r>
            <a:r>
              <a:rPr lang="en-US" sz="2400" dirty="0"/>
              <a:t> (N=</a:t>
            </a:r>
            <a:r>
              <a:rPr lang="en-US" sz="3200" dirty="0">
                <a:solidFill>
                  <a:schemeClr val="accent3">
                    <a:lumMod val="50000"/>
                  </a:schemeClr>
                </a:solidFill>
              </a:rPr>
              <a:t>31</a:t>
            </a:r>
            <a:r>
              <a:rPr lang="en-US" sz="2400"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11" y="1245670"/>
            <a:ext cx="4039740" cy="2097391"/>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15757" y="1775002"/>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776" y="3343061"/>
            <a:ext cx="3962615" cy="3440594"/>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26923" y="2984161"/>
            <a:ext cx="1231747" cy="584775"/>
          </a:xfrm>
          <a:prstGeom prst="rect">
            <a:avLst/>
          </a:prstGeom>
          <a:noFill/>
        </p:spPr>
        <p:txBody>
          <a:bodyPr wrap="none" rtlCol="0">
            <a:spAutoFit/>
          </a:bodyPr>
          <a:lstStyle/>
          <a:p>
            <a:r>
              <a:rPr lang="en-US" sz="1600" dirty="0"/>
              <a:t>FLO-MIN106</a:t>
            </a:r>
          </a:p>
          <a:p>
            <a:r>
              <a:rPr lang="en-US" sz="16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63</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98" y="2610385"/>
            <a:ext cx="1143751" cy="11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148530" y="3711122"/>
            <a:ext cx="1238159" cy="369332"/>
          </a:xfrm>
          <a:prstGeom prst="rect">
            <a:avLst/>
          </a:prstGeom>
          <a:noFill/>
        </p:spPr>
        <p:txBody>
          <a:bodyPr wrap="none" rtlCol="0">
            <a:spAutoFit/>
          </a:bodyPr>
          <a:lstStyle/>
          <a:p>
            <a:r>
              <a:rPr lang="en-US" dirty="0" err="1"/>
              <a:t>Guifang</a:t>
            </a:r>
            <a:r>
              <a:rPr lang="en-US" dirty="0"/>
              <a:t> Lin</a:t>
            </a:r>
          </a:p>
        </p:txBody>
      </p:sp>
    </p:spTree>
    <p:extLst>
      <p:ext uri="{BB962C8B-B14F-4D97-AF65-F5344CB8AC3E}">
        <p14:creationId xmlns:p14="http://schemas.microsoft.com/office/powerpoint/2010/main" val="39132448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116490" y="488535"/>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116490" y="3563946"/>
            <a:ext cx="492443" cy="3002224"/>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161877" y="2025716"/>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758539" y="48286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758539" y="361076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758539" y="4728504"/>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16" name="Rectangle 15"/>
          <p:cNvSpPr/>
          <p:nvPr/>
        </p:nvSpPr>
        <p:spPr>
          <a:xfrm>
            <a:off x="3562210" y="3632030"/>
            <a:ext cx="2146411" cy="443753"/>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GBS of DH lines</a:t>
            </a:r>
          </a:p>
        </p:txBody>
      </p:sp>
      <p:sp>
        <p:nvSpPr>
          <p:cNvPr id="25" name="Rectangle 24"/>
          <p:cNvSpPr/>
          <p:nvPr/>
        </p:nvSpPr>
        <p:spPr>
          <a:xfrm>
            <a:off x="758539" y="1508953"/>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1785898" y="101498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58539" y="2554845"/>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0" name="Rectangle 39"/>
          <p:cNvSpPr/>
          <p:nvPr/>
        </p:nvSpPr>
        <p:spPr>
          <a:xfrm>
            <a:off x="3562210" y="4729070"/>
            <a:ext cx="2146411" cy="4573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Genetic map</a:t>
            </a:r>
          </a:p>
        </p:txBody>
      </p:sp>
      <p:sp>
        <p:nvSpPr>
          <p:cNvPr id="42" name="Down Arrow 41"/>
          <p:cNvSpPr/>
          <p:nvPr/>
        </p:nvSpPr>
        <p:spPr>
          <a:xfrm>
            <a:off x="1785898" y="41604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4439036" y="41951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178656" y="1021213"/>
            <a:ext cx="628698" cy="338554"/>
          </a:xfrm>
          <a:prstGeom prst="rect">
            <a:avLst/>
          </a:prstGeom>
          <a:noFill/>
        </p:spPr>
        <p:txBody>
          <a:bodyPr wrap="non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1785898" y="204885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135430" y="4112308"/>
            <a:ext cx="888000" cy="584775"/>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55" name="Down Arrow 54"/>
          <p:cNvSpPr/>
          <p:nvPr/>
        </p:nvSpPr>
        <p:spPr>
          <a:xfrm>
            <a:off x="4430467" y="5277249"/>
            <a:ext cx="409896" cy="457198"/>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TextBox 64"/>
          <p:cNvSpPr txBox="1"/>
          <p:nvPr/>
        </p:nvSpPr>
        <p:spPr>
          <a:xfrm>
            <a:off x="4803442" y="5296969"/>
            <a:ext cx="1131239" cy="338554"/>
          </a:xfrm>
          <a:prstGeom prst="rect">
            <a:avLst/>
          </a:prstGeom>
          <a:noFill/>
        </p:spPr>
        <p:txBody>
          <a:bodyPr wrap="none" rtlCol="0">
            <a:spAutoFit/>
          </a:bodyPr>
          <a:lstStyle/>
          <a:p>
            <a:r>
              <a:rPr lang="en-US" sz="1600" dirty="0">
                <a:latin typeface="Helvetica" pitchFamily="2" charset="0"/>
                <a:cs typeface="Helvetica" panose="020B0604020202020204" pitchFamily="34" charset="0"/>
              </a:rPr>
              <a:t>ALLMAPS</a:t>
            </a:r>
          </a:p>
        </p:txBody>
      </p:sp>
      <p:sp>
        <p:nvSpPr>
          <p:cNvPr id="45" name="Rectangle 44">
            <a:extLst>
              <a:ext uri="{FF2B5EF4-FFF2-40B4-BE49-F238E27FC236}">
                <a16:creationId xmlns:a16="http://schemas.microsoft.com/office/drawing/2014/main" id="{AEA82905-68E5-D942-BA5A-4E83AC2D2546}"/>
              </a:ext>
            </a:extLst>
          </p:cNvPr>
          <p:cNvSpPr/>
          <p:nvPr/>
        </p:nvSpPr>
        <p:spPr>
          <a:xfrm>
            <a:off x="3459569"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 </a:t>
            </a:r>
            <a:r>
              <a:rPr lang="en-US" sz="1400" b="1" dirty="0" err="1">
                <a:solidFill>
                  <a:schemeClr val="accent6">
                    <a:lumMod val="50000"/>
                  </a:schemeClr>
                </a:solidFill>
                <a:latin typeface="Helvetica" panose="020B0604020202020204" pitchFamily="34" charset="0"/>
                <a:cs typeface="Helvetica" panose="020B0604020202020204" pitchFamily="34" charset="0"/>
              </a:rPr>
              <a:t>pseudochr</a:t>
            </a:r>
            <a:endParaRPr lang="en-US" sz="1400" b="1" dirty="0">
              <a:solidFill>
                <a:schemeClr val="accent6">
                  <a:lumMod val="50000"/>
                </a:schemeClr>
              </a:solidFill>
              <a:latin typeface="Helvetica" panose="020B0604020202020204" pitchFamily="34" charset="0"/>
              <a:cs typeface="Helvetica" panose="020B0604020202020204" pitchFamily="34" charset="0"/>
            </a:endParaRPr>
          </a:p>
        </p:txBody>
      </p:sp>
      <p:sp>
        <p:nvSpPr>
          <p:cNvPr id="49" name="Down Arrow 48">
            <a:extLst>
              <a:ext uri="{FF2B5EF4-FFF2-40B4-BE49-F238E27FC236}">
                <a16:creationId xmlns:a16="http://schemas.microsoft.com/office/drawing/2014/main" id="{6A80AAC8-0399-054F-B89F-8D798C12B528}"/>
              </a:ext>
            </a:extLst>
          </p:cNvPr>
          <p:cNvSpPr/>
          <p:nvPr/>
        </p:nvSpPr>
        <p:spPr>
          <a:xfrm>
            <a:off x="1701881" y="3076447"/>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CC7F8CF0-E9F6-AC4F-9C64-616BD481D3FA}"/>
              </a:ext>
            </a:extLst>
          </p:cNvPr>
          <p:cNvSpPr txBox="1"/>
          <p:nvPr/>
        </p:nvSpPr>
        <p:spPr>
          <a:xfrm>
            <a:off x="4835032" y="4223532"/>
            <a:ext cx="915635" cy="338554"/>
          </a:xfrm>
          <a:prstGeom prst="rect">
            <a:avLst/>
          </a:prstGeom>
          <a:noFill/>
        </p:spPr>
        <p:txBody>
          <a:bodyPr wrap="square" rtlCol="0">
            <a:spAutoFit/>
          </a:bodyPr>
          <a:lstStyle/>
          <a:p>
            <a:r>
              <a:rPr lang="en-US" sz="1600" dirty="0" err="1">
                <a:latin typeface="Helvetica" pitchFamily="2" charset="0"/>
              </a:rPr>
              <a:t>mstmap</a:t>
            </a:r>
            <a:endParaRPr lang="en-US" sz="1600" dirty="0">
              <a:latin typeface="Helvetica" pitchFamily="2" charset="0"/>
            </a:endParaRPr>
          </a:p>
        </p:txBody>
      </p:sp>
      <p:cxnSp>
        <p:nvCxnSpPr>
          <p:cNvPr id="5" name="Elbow Connector 4">
            <a:extLst>
              <a:ext uri="{FF2B5EF4-FFF2-40B4-BE49-F238E27FC236}">
                <a16:creationId xmlns:a16="http://schemas.microsoft.com/office/drawing/2014/main" id="{84E4AEE7-18D2-D543-A0F3-11FC5716619E}"/>
              </a:ext>
            </a:extLst>
          </p:cNvPr>
          <p:cNvCxnSpPr>
            <a:cxnSpLocks/>
            <a:stCxn id="14" idx="2"/>
            <a:endCxn id="16" idx="1"/>
          </p:cNvCxnSpPr>
          <p:nvPr/>
        </p:nvCxnSpPr>
        <p:spPr>
          <a:xfrm rot="5400000" flipH="1" flipV="1">
            <a:off x="2106193" y="3729686"/>
            <a:ext cx="1331796" cy="1580237"/>
          </a:xfrm>
          <a:prstGeom prst="bentConnector4">
            <a:avLst>
              <a:gd name="adj1" fmla="val -6472"/>
              <a:gd name="adj2" fmla="val 88710"/>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3C47630-61E1-BD4F-B0E9-80A017E10E03}"/>
              </a:ext>
            </a:extLst>
          </p:cNvPr>
          <p:cNvSpPr/>
          <p:nvPr/>
        </p:nvSpPr>
        <p:spPr>
          <a:xfrm>
            <a:off x="4668518"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15476" y="342387"/>
            <a:ext cx="4572000" cy="781166"/>
          </a:xfrm>
        </p:spPr>
        <p:txBody>
          <a:bodyPr>
            <a:normAutofit/>
          </a:bodyPr>
          <a:lstStyle/>
          <a:p>
            <a:r>
              <a:rPr lang="en-US" sz="3200" b="1" i="0" dirty="0">
                <a:latin typeface="Calibri Light" panose="020F0302020204030204" pitchFamily="34" charset="0"/>
                <a:cs typeface="Calibri Light" panose="020F0302020204030204" pitchFamily="34" charset="0"/>
              </a:rPr>
              <a:t>Assembly</a:t>
            </a:r>
            <a:r>
              <a:rPr lang="en-US" sz="3200" b="1" i="0" baseline="0" dirty="0">
                <a:latin typeface="Calibri Light" panose="020F0302020204030204" pitchFamily="34" charset="0"/>
                <a:cs typeface="Calibri Light" panose="020F0302020204030204" pitchFamily="34" charset="0"/>
              </a:rPr>
              <a:t> strategy</a:t>
            </a:r>
            <a:endParaRPr lang="en-US" sz="3200" b="1" i="0" dirty="0">
              <a:latin typeface="Calibri Light" panose="020F0302020204030204" pitchFamily="34" charset="0"/>
              <a:cs typeface="Calibri Light" panose="020F0302020204030204" pitchFamily="34" charset="0"/>
            </a:endParaRPr>
          </a:p>
        </p:txBody>
      </p:sp>
      <p:sp>
        <p:nvSpPr>
          <p:cNvPr id="71" name="Rectangle 70">
            <a:extLst>
              <a:ext uri="{FF2B5EF4-FFF2-40B4-BE49-F238E27FC236}">
                <a16:creationId xmlns:a16="http://schemas.microsoft.com/office/drawing/2014/main" id="{90089034-5A44-A342-90FA-B5DAE080868C}"/>
              </a:ext>
            </a:extLst>
          </p:cNvPr>
          <p:cNvSpPr/>
          <p:nvPr/>
        </p:nvSpPr>
        <p:spPr>
          <a:xfrm>
            <a:off x="3562210" y="2557196"/>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stCxn id="34" idx="3"/>
            <a:endCxn id="71" idx="1"/>
          </p:cNvCxnSpPr>
          <p:nvPr/>
        </p:nvCxnSpPr>
        <p:spPr>
          <a:xfrm>
            <a:off x="3205406" y="2783445"/>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3209125899"/>
              </p:ext>
            </p:extLst>
          </p:nvPr>
        </p:nvGraphicFramePr>
        <p:xfrm>
          <a:off x="5910566" y="1300915"/>
          <a:ext cx="3106649" cy="4914408"/>
        </p:xfrm>
        <a:graphic>
          <a:graphicData uri="http://schemas.openxmlformats.org/drawingml/2006/table">
            <a:tbl>
              <a:tblPr bandRow="1">
                <a:tableStyleId>{5C22544A-7EE6-4342-B048-85BDC9FD1C3A}</a:tableStyleId>
              </a:tblPr>
              <a:tblGrid>
                <a:gridCol w="965722">
                  <a:extLst>
                    <a:ext uri="{9D8B030D-6E8A-4147-A177-3AD203B41FA5}">
                      <a16:colId xmlns:a16="http://schemas.microsoft.com/office/drawing/2014/main" val="2753862100"/>
                    </a:ext>
                  </a:extLst>
                </a:gridCol>
                <a:gridCol w="1402080">
                  <a:extLst>
                    <a:ext uri="{9D8B030D-6E8A-4147-A177-3AD203B41FA5}">
                      <a16:colId xmlns:a16="http://schemas.microsoft.com/office/drawing/2014/main" val="2196624211"/>
                    </a:ext>
                  </a:extLst>
                </a:gridCol>
                <a:gridCol w="738847">
                  <a:extLst>
                    <a:ext uri="{9D8B030D-6E8A-4147-A177-3AD203B41FA5}">
                      <a16:colId xmlns:a16="http://schemas.microsoft.com/office/drawing/2014/main" val="165282350"/>
                    </a:ext>
                  </a:extLst>
                </a:gridCol>
              </a:tblGrid>
              <a:tr h="574629">
                <a:tc>
                  <a:txBody>
                    <a:bodyPr/>
                    <a:lstStyle/>
                    <a:p>
                      <a:pPr algn="ctr" rtl="0" fontAlgn="ctr"/>
                      <a:r>
                        <a:rPr lang="en-US" sz="1800" u="none" strike="noStrike" dirty="0" err="1">
                          <a:effectLst/>
                        </a:rPr>
                        <a:t>Chr</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800" u="none" strike="noStrike" dirty="0">
                          <a:effectLst/>
                        </a:rPr>
                        <a:t>Length (bp)</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 genes</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81451">
                <a:tc>
                  <a:txBody>
                    <a:bodyPr/>
                    <a:lstStyle/>
                    <a:p>
                      <a:pPr algn="ctr" rtl="0" fontAlgn="ctr"/>
                      <a:r>
                        <a:rPr lang="en-US" sz="1800" u="none" strike="noStrike" dirty="0">
                          <a:effectLst/>
                        </a:rPr>
                        <a:t>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307,989,483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6,034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81451">
                <a:tc>
                  <a:txBody>
                    <a:bodyPr/>
                    <a:lstStyle/>
                    <a:p>
                      <a:pPr algn="ctr" rtl="0" fontAlgn="ctr"/>
                      <a:r>
                        <a:rPr lang="en-US" sz="1800" u="none" strike="noStrike" dirty="0">
                          <a:effectLst/>
                        </a:rPr>
                        <a:t>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251,027,758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4,873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81451">
                <a:tc>
                  <a:txBody>
                    <a:bodyPr/>
                    <a:lstStyle/>
                    <a:p>
                      <a:pPr algn="ctr" rtl="0" fontAlgn="ctr"/>
                      <a:r>
                        <a:rPr lang="en-US" sz="1800" u="none" strike="noStrike" dirty="0">
                          <a:effectLst/>
                        </a:rPr>
                        <a:t>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243,219,806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81451">
                <a:tc>
                  <a:txBody>
                    <a:bodyPr/>
                    <a:lstStyle/>
                    <a:p>
                      <a:pPr algn="ctr" rtl="0" fontAlgn="ctr"/>
                      <a:r>
                        <a:rPr lang="en-US" sz="1800" u="none" strike="noStrike" dirty="0">
                          <a:effectLst/>
                        </a:rPr>
                        <a:t>4</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255,421,021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4,315</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81451">
                <a:tc>
                  <a:txBody>
                    <a:bodyPr/>
                    <a:lstStyle/>
                    <a:p>
                      <a:pPr algn="ctr" rtl="0" fontAlgn="ctr"/>
                      <a:r>
                        <a:rPr lang="en-US" sz="1800" u="none" strike="noStrike" dirty="0">
                          <a:effectLst/>
                        </a:rPr>
                        <a:t>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229,324,730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4,613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81451">
                <a:tc>
                  <a:txBody>
                    <a:bodyPr/>
                    <a:lstStyle/>
                    <a:p>
                      <a:pPr algn="ctr" rtl="0" fontAlgn="ctr"/>
                      <a:r>
                        <a:rPr lang="en-US" sz="1800" u="none" strike="noStrike" dirty="0">
                          <a:effectLst/>
                        </a:rPr>
                        <a:t>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181,596,323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81451">
                <a:tc>
                  <a:txBody>
                    <a:bodyPr/>
                    <a:lstStyle/>
                    <a:p>
                      <a:pPr algn="ctr" rtl="0" fontAlgn="ctr"/>
                      <a:r>
                        <a:rPr lang="en-US" sz="1800" u="none" strike="noStrike" dirty="0">
                          <a:effectLst/>
                        </a:rPr>
                        <a:t>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183,343,242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3,208</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81451">
                <a:tc>
                  <a:txBody>
                    <a:bodyPr/>
                    <a:lstStyle/>
                    <a:p>
                      <a:pPr algn="ctr" rtl="0" fontAlgn="ctr"/>
                      <a:r>
                        <a:rPr lang="en-US" sz="1800" u="none" strike="noStrike" dirty="0">
                          <a:effectLst/>
                        </a:rPr>
                        <a:t>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182,018,909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3,653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81451">
                <a:tc>
                  <a:txBody>
                    <a:bodyPr/>
                    <a:lstStyle/>
                    <a:p>
                      <a:pPr algn="ctr" rtl="0" fontAlgn="ctr"/>
                      <a:r>
                        <a:rPr lang="en-US" sz="1800" u="none" strike="noStrike" dirty="0">
                          <a:effectLst/>
                        </a:rPr>
                        <a:t>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165,494,689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3,082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81451">
                <a:tc>
                  <a:txBody>
                    <a:bodyPr/>
                    <a:lstStyle/>
                    <a:p>
                      <a:pPr algn="ctr" rtl="0" fontAlgn="ctr"/>
                      <a:r>
                        <a:rPr lang="en-US" sz="1800" u="none" strike="noStrike" dirty="0">
                          <a:effectLst/>
                        </a:rPr>
                        <a:t>10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153,829,095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2,824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93178">
                <a:tc>
                  <a:txBody>
                    <a:bodyPr/>
                    <a:lstStyle/>
                    <a:p>
                      <a:pPr algn="ctr" rtl="0" fontAlgn="ctr"/>
                      <a:r>
                        <a:rPr lang="en-US" sz="1800" u="none" strike="noStrike" dirty="0">
                          <a:effectLst/>
                        </a:rPr>
                        <a:t>mt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525,405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40</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93178">
                <a:tc>
                  <a:txBody>
                    <a:bodyPr/>
                    <a:lstStyle/>
                    <a:p>
                      <a:pPr algn="ctr" rtl="0" fontAlgn="ctr"/>
                      <a:r>
                        <a:rPr lang="en-US" sz="1800" u="none" strike="noStrike" dirty="0" err="1">
                          <a:effectLst/>
                        </a:rPr>
                        <a:t>pt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140,437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39</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340088">
                <a:tc>
                  <a:txBody>
                    <a:bodyPr/>
                    <a:lstStyle/>
                    <a:p>
                      <a:pPr algn="ctr" rtl="0" fontAlgn="ctr"/>
                      <a:r>
                        <a:rPr lang="en-US" sz="1800" u="none" strike="noStrike" dirty="0">
                          <a:effectLst/>
                        </a:rPr>
                        <a:t>Scaffolds</a:t>
                      </a:r>
                    </a:p>
                    <a:p>
                      <a:pPr algn="ctr" rtl="0" fontAlgn="ctr"/>
                      <a:r>
                        <a:rPr lang="en-US" sz="1800" u="none" strike="noStrike" dirty="0">
                          <a:effectLst/>
                        </a:rPr>
                        <a:t>(986)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16,204-2,700,288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63540">
                <a:tc>
                  <a:txBody>
                    <a:bodyPr/>
                    <a:lstStyle/>
                    <a:p>
                      <a:pPr algn="ctr" rtl="0" fontAlgn="ctr"/>
                      <a:r>
                        <a:rPr lang="en-US" sz="1800" b="1" u="none" strike="noStrike" dirty="0">
                          <a:effectLst/>
                        </a:rPr>
                        <a:t>sum</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2,246,851,412</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40,747</a:t>
                      </a:r>
                      <a:endParaRPr lang="en-US" sz="18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64</a:t>
            </a:fld>
            <a:endParaRPr lang="en-US"/>
          </a:p>
        </p:txBody>
      </p:sp>
    </p:spTree>
    <p:extLst>
      <p:ext uri="{BB962C8B-B14F-4D97-AF65-F5344CB8AC3E}">
        <p14:creationId xmlns:p14="http://schemas.microsoft.com/office/powerpoint/2010/main" val="9798495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65</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1657168" y="1058684"/>
            <a:ext cx="5829663" cy="5793423"/>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72987"/>
          </a:xfrm>
        </p:spPr>
        <p:txBody>
          <a:bodyPr/>
          <a:lstStyle/>
          <a:p>
            <a:r>
              <a:rPr lang="en-US" dirty="0"/>
              <a:t>Citations</a:t>
            </a:r>
          </a:p>
        </p:txBody>
      </p:sp>
      <p:sp>
        <p:nvSpPr>
          <p:cNvPr id="4" name="Content Placeholder 3"/>
          <p:cNvSpPr>
            <a:spLocks noGrp="1"/>
          </p:cNvSpPr>
          <p:nvPr>
            <p:ph idx="1"/>
          </p:nvPr>
        </p:nvSpPr>
        <p:spPr>
          <a:xfrm>
            <a:off x="203200" y="863001"/>
            <a:ext cx="8839200" cy="5493349"/>
          </a:xfrm>
        </p:spPr>
        <p:txBody>
          <a:bodyPr>
            <a:normAutofit/>
          </a:bodyPr>
          <a:lstStyle/>
          <a:p>
            <a:r>
              <a:rPr lang="en-US" sz="2000" dirty="0"/>
              <a:t>Berger, B., J. </a:t>
            </a:r>
            <a:r>
              <a:rPr lang="en-US" sz="2000" dirty="0" err="1"/>
              <a:t>Peng</a:t>
            </a:r>
            <a:r>
              <a:rPr lang="en-US" sz="2000" dirty="0"/>
              <a:t>, M. Singh, Computational solutions for </a:t>
            </a:r>
            <a:r>
              <a:rPr lang="en-US" sz="2000" dirty="0" err="1"/>
              <a:t>omics</a:t>
            </a:r>
            <a:r>
              <a:rPr lang="en-US" sz="2000" dirty="0"/>
              <a:t> data. Nature Reviews Genetics 14</a:t>
            </a:r>
            <a:r>
              <a:rPr lang="en-US" sz="2000" b="1" dirty="0"/>
              <a:t>:</a:t>
            </a:r>
            <a:r>
              <a:rPr lang="en-US" sz="2000" dirty="0"/>
              <a:t> 333-346 (2013).</a:t>
            </a:r>
          </a:p>
          <a:p>
            <a:r>
              <a:rPr lang="en-US" sz="2000" dirty="0" err="1"/>
              <a:t>Compeau</a:t>
            </a:r>
            <a:r>
              <a:rPr lang="en-US" sz="2000" dirty="0"/>
              <a:t>, P. E. C., P. A. </a:t>
            </a:r>
            <a:r>
              <a:rPr lang="en-US" sz="2000" dirty="0" err="1"/>
              <a:t>Pevzner</a:t>
            </a:r>
            <a:r>
              <a:rPr lang="en-US" sz="2000" dirty="0"/>
              <a:t>, G. </a:t>
            </a:r>
            <a:r>
              <a:rPr lang="en-US" sz="2000" dirty="0" err="1"/>
              <a:t>Tesler</a:t>
            </a:r>
            <a:r>
              <a:rPr lang="en-US" sz="2000" dirty="0"/>
              <a:t>, How to apply de </a:t>
            </a:r>
            <a:r>
              <a:rPr lang="en-US" sz="2000" dirty="0" err="1"/>
              <a:t>Bruijn</a:t>
            </a:r>
            <a:r>
              <a:rPr lang="en-US" sz="2000" dirty="0"/>
              <a:t> graphs to genome assembly. Nature Biotechnology 29</a:t>
            </a:r>
            <a:r>
              <a:rPr lang="en-US" sz="2000" b="1" dirty="0"/>
              <a:t>:</a:t>
            </a:r>
            <a:r>
              <a:rPr lang="en-US" sz="2000" dirty="0"/>
              <a:t> 987-991 (2011).</a:t>
            </a:r>
          </a:p>
          <a:p>
            <a:r>
              <a:rPr lang="en-US" sz="2000" dirty="0" err="1"/>
              <a:t>Nagarajan</a:t>
            </a:r>
            <a:r>
              <a:rPr lang="en-US" sz="2000" dirty="0"/>
              <a:t>, N., M. Pop, Sequence assembly demystified. Nature Reviews Genetics 14</a:t>
            </a:r>
            <a:r>
              <a:rPr lang="en-US" sz="2000" b="1" dirty="0"/>
              <a:t>:</a:t>
            </a:r>
            <a:r>
              <a:rPr lang="en-US" sz="2000" dirty="0"/>
              <a:t> 157-167 (2013).</a:t>
            </a:r>
          </a:p>
          <a:p>
            <a:r>
              <a:rPr lang="en-US" sz="2000" dirty="0"/>
              <a:t>Miller, J. R., S. </a:t>
            </a:r>
            <a:r>
              <a:rPr lang="en-US" sz="2000" dirty="0" err="1"/>
              <a:t>Koren</a:t>
            </a:r>
            <a:r>
              <a:rPr lang="en-US" sz="2000" dirty="0"/>
              <a:t>, G. Sutton, Assembly algorithms for next-generation sequencing data. Genomics 95</a:t>
            </a:r>
            <a:r>
              <a:rPr lang="en-US" sz="2000" b="1" dirty="0"/>
              <a:t>:</a:t>
            </a:r>
            <a:r>
              <a:rPr lang="en-US" sz="2000" dirty="0"/>
              <a:t> 315-327 (2010).</a:t>
            </a:r>
          </a:p>
          <a:p>
            <a:r>
              <a:rPr lang="en-US" sz="2000" dirty="0"/>
              <a:t>Brent, M. R. How does eukaryotic gene prediction work? Nat. </a:t>
            </a:r>
            <a:r>
              <a:rPr lang="en-US" sz="2000" dirty="0" err="1"/>
              <a:t>Biotechnol</a:t>
            </a:r>
            <a:r>
              <a:rPr lang="en-US" sz="2000" dirty="0"/>
              <a:t>. 25, 883–885 (2007).</a:t>
            </a:r>
          </a:p>
          <a:p>
            <a:r>
              <a:rPr lang="en-US" sz="2000" dirty="0"/>
              <a:t>Stein, L. Genome annotation: from sequence to biology. Nat. Rev. Genet. 2, 493–503 (2001).</a:t>
            </a:r>
          </a:p>
          <a:p>
            <a:r>
              <a:rPr lang="en-US" sz="2000" dirty="0" err="1"/>
              <a:t>Yandell</a:t>
            </a:r>
            <a:r>
              <a:rPr lang="en-US" sz="2000" dirty="0"/>
              <a:t>, M., </a:t>
            </a:r>
            <a:r>
              <a:rPr lang="en-US" sz="2000" dirty="0" err="1"/>
              <a:t>Ence</a:t>
            </a:r>
            <a:r>
              <a:rPr lang="en-US" sz="2000" dirty="0"/>
              <a:t>, D. A beginner’s guide to eukaryotic genome annotation. Nat. Rev. Genet. 13, 329–342 (2012).</a:t>
            </a:r>
          </a:p>
          <a:p>
            <a:r>
              <a:rPr lang="en-US" sz="2000" dirty="0" err="1"/>
              <a:t>Simão</a:t>
            </a:r>
            <a:r>
              <a:rPr lang="en-US" sz="2000" dirty="0"/>
              <a:t>, F. A.,  et al. BUSCO: assessing genome assembly and annotation completeness with single-copy </a:t>
            </a:r>
            <a:r>
              <a:rPr lang="en-US" sz="2000" dirty="0" err="1"/>
              <a:t>orthologs</a:t>
            </a:r>
            <a:r>
              <a:rPr lang="en-US" sz="20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66</a:t>
            </a:fld>
            <a:endParaRPr lang="en-US"/>
          </a:p>
        </p:txBody>
      </p:sp>
    </p:spTree>
    <p:extLst>
      <p:ext uri="{BB962C8B-B14F-4D97-AF65-F5344CB8AC3E}">
        <p14:creationId xmlns:p14="http://schemas.microsoft.com/office/powerpoint/2010/main" val="273312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55" y="121221"/>
            <a:ext cx="8229600" cy="603254"/>
          </a:xfrm>
        </p:spPr>
        <p:txBody>
          <a:bodyPr/>
          <a:lstStyle/>
          <a:p>
            <a:r>
              <a:rPr lang="en-US" dirty="0"/>
              <a:t>Genome assembly</a:t>
            </a:r>
          </a:p>
        </p:txBody>
      </p:sp>
      <p:grpSp>
        <p:nvGrpSpPr>
          <p:cNvPr id="3" name="Group 2"/>
          <p:cNvGrpSpPr/>
          <p:nvPr/>
        </p:nvGrpSpPr>
        <p:grpSpPr>
          <a:xfrm>
            <a:off x="2646761" y="962516"/>
            <a:ext cx="5562178" cy="1971845"/>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1161982"/>
            <a:ext cx="5562178" cy="1971845"/>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1274716"/>
            <a:ext cx="5562178" cy="1971845"/>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5999" y="1710963"/>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657956" y="5756080"/>
            <a:ext cx="5372561" cy="836686"/>
            <a:chOff x="2657956" y="5875348"/>
            <a:chExt cx="5372561" cy="836686"/>
          </a:xfrm>
        </p:grpSpPr>
        <p:sp>
          <p:nvSpPr>
            <p:cNvPr id="720" name="TextBox 719"/>
            <p:cNvSpPr txBox="1"/>
            <p:nvPr/>
          </p:nvSpPr>
          <p:spPr>
            <a:xfrm>
              <a:off x="2657956" y="6250369"/>
              <a:ext cx="5372561" cy="461665"/>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47588" y="5875348"/>
              <a:ext cx="132927"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21256" y="4937468"/>
            <a:ext cx="7624481" cy="731975"/>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115999" y="3289737"/>
            <a:ext cx="7756332" cy="1633683"/>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115999" y="3271025"/>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7</a:t>
            </a:fld>
            <a:endParaRPr lang="en-US"/>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a:t>
            </a:r>
            <a:r>
              <a:rPr lang="en-US" sz="3200" baseline="0" dirty="0"/>
              <a:t> algorithms</a:t>
            </a:r>
            <a:endParaRPr lang="en-US" sz="3200" dirty="0"/>
          </a:p>
        </p:txBody>
      </p:sp>
      <p:sp>
        <p:nvSpPr>
          <p:cNvPr id="4" name="Content Placeholder 3"/>
          <p:cNvSpPr>
            <a:spLocks noGrp="1"/>
          </p:cNvSpPr>
          <p:nvPr>
            <p:ph idx="1"/>
          </p:nvPr>
        </p:nvSpPr>
        <p:spPr>
          <a:xfrm>
            <a:off x="1215826" y="1161452"/>
            <a:ext cx="6645474" cy="4794848"/>
          </a:xfrm>
        </p:spPr>
        <p:txBody>
          <a:bodyPr>
            <a:noAutofit/>
          </a:bodyPr>
          <a:lstStyle/>
          <a:p>
            <a:r>
              <a:rPr lang="en-US" sz="2800" b="1" dirty="0"/>
              <a:t>Overlap layout consensus (OLC)</a:t>
            </a:r>
          </a:p>
          <a:p>
            <a:pPr marL="457200" indent="-457200">
              <a:buFont typeface="+mj-lt"/>
              <a:buAutoNum type="arabicPeriod"/>
            </a:pPr>
            <a:r>
              <a:rPr lang="en-US" sz="2800" dirty="0">
                <a:solidFill>
                  <a:srgbClr val="000000"/>
                </a:solidFill>
              </a:rPr>
              <a:t>all-to-all pair-wise read alignments</a:t>
            </a:r>
          </a:p>
          <a:p>
            <a:pPr marL="457200" indent="-457200">
              <a:buFont typeface="+mj-lt"/>
              <a:buAutoNum type="arabicPeriod"/>
            </a:pPr>
            <a:r>
              <a:rPr lang="en-US" sz="2800" dirty="0"/>
              <a:t>Construct graph based on overlaps</a:t>
            </a:r>
          </a:p>
          <a:p>
            <a:pPr marL="457200" indent="-457200">
              <a:buFont typeface="+mj-lt"/>
              <a:buAutoNum type="arabicPeriod"/>
            </a:pPr>
            <a:r>
              <a:rPr lang="en-US" sz="2800" dirty="0"/>
              <a:t>Trace paths for the assembly</a:t>
            </a:r>
          </a:p>
          <a:p>
            <a:endParaRPr lang="en-US" sz="2800" dirty="0"/>
          </a:p>
          <a:p>
            <a:r>
              <a:rPr lang="en-US" sz="2800" b="1" dirty="0"/>
              <a:t>De </a:t>
            </a:r>
            <a:r>
              <a:rPr lang="en-US" sz="2800" b="1" dirty="0" err="1"/>
              <a:t>Bruijn</a:t>
            </a:r>
            <a:r>
              <a:rPr lang="en-US" sz="2800" b="1" dirty="0"/>
              <a:t> graph</a:t>
            </a:r>
          </a:p>
          <a:p>
            <a:pPr marL="457200" indent="-457200">
              <a:buFont typeface="+mj-lt"/>
              <a:buAutoNum type="arabicPeriod"/>
            </a:pPr>
            <a:r>
              <a:rPr lang="en-US" sz="2800" dirty="0"/>
              <a:t>Determine k-</a:t>
            </a:r>
            <a:r>
              <a:rPr lang="en-US" sz="2800" dirty="0" err="1"/>
              <a:t>mer</a:t>
            </a:r>
            <a:r>
              <a:rPr lang="en-US" sz="2800" dirty="0"/>
              <a:t> from reads</a:t>
            </a:r>
          </a:p>
          <a:p>
            <a:pPr marL="457200" indent="-457200">
              <a:buFont typeface="+mj-lt"/>
              <a:buAutoNum type="arabicPeriod"/>
            </a:pPr>
            <a:r>
              <a:rPr lang="en-US" sz="2800" dirty="0"/>
              <a:t>Construct k-</a:t>
            </a:r>
            <a:r>
              <a:rPr lang="en-US" sz="2800" dirty="0" err="1"/>
              <a:t>mer</a:t>
            </a:r>
            <a:r>
              <a:rPr lang="en-US" sz="2800" dirty="0"/>
              <a:t> graph</a:t>
            </a:r>
          </a:p>
          <a:p>
            <a:pPr marL="457200" indent="-457200">
              <a:buFont typeface="+mj-lt"/>
              <a:buAutoNum type="arabicPeriod"/>
            </a:pPr>
            <a:r>
              <a:rPr lang="en-US" sz="2800"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1820610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layout consensus (I)</a:t>
            </a:r>
          </a:p>
        </p:txBody>
      </p:sp>
      <p:sp>
        <p:nvSpPr>
          <p:cNvPr id="4" name="Content Placeholder 3"/>
          <p:cNvSpPr>
            <a:spLocks noGrp="1"/>
          </p:cNvSpPr>
          <p:nvPr>
            <p:ph idx="1"/>
          </p:nvPr>
        </p:nvSpPr>
        <p:spPr>
          <a:xfrm>
            <a:off x="2903415" y="1064990"/>
            <a:ext cx="5783385" cy="2868104"/>
          </a:xfrm>
        </p:spPr>
        <p:txBody>
          <a:bodyPr/>
          <a:lstStyle/>
          <a:p>
            <a:pPr lvl="0"/>
            <a:r>
              <a:rPr lang="en-US" dirty="0"/>
              <a:t>Overlap graph</a:t>
            </a:r>
          </a:p>
          <a:p>
            <a:pPr marL="457200" lvl="0" indent="-457200">
              <a:buFont typeface="+mj-lt"/>
              <a:buAutoNum type="arabicPeriod"/>
            </a:pPr>
            <a:r>
              <a:rPr lang="en-US" dirty="0"/>
              <a:t>to identify all pairs of reads that overlap </a:t>
            </a:r>
            <a:r>
              <a:rPr lang="en-US" b="1" dirty="0">
                <a:solidFill>
                  <a:srgbClr val="FF0000"/>
                </a:solidFill>
              </a:rPr>
              <a:t>sufficiently well</a:t>
            </a:r>
          </a:p>
          <a:p>
            <a:pPr marL="457200" lvl="0" indent="-457200">
              <a:buFont typeface="+mj-lt"/>
              <a:buAutoNum type="arabicPeriod"/>
            </a:pPr>
            <a:r>
              <a:rPr lang="en-US" dirty="0"/>
              <a:t>to organize the overlapping information into a graph containing a </a:t>
            </a:r>
            <a:r>
              <a:rPr lang="en-US" b="1" dirty="0">
                <a:solidFill>
                  <a:schemeClr val="tx2">
                    <a:lumMod val="75000"/>
                  </a:schemeClr>
                </a:solidFill>
              </a:rPr>
              <a:t>node</a:t>
            </a:r>
            <a:r>
              <a:rPr lang="en-US" dirty="0"/>
              <a:t> for every read and an </a:t>
            </a:r>
            <a:r>
              <a:rPr lang="en-US" b="1" dirty="0">
                <a:solidFill>
                  <a:srgbClr val="17375E"/>
                </a:solidFill>
              </a:rPr>
              <a:t>edge</a:t>
            </a:r>
            <a:r>
              <a:rPr lang="en-US" dirty="0"/>
              <a:t> between any pair of reads that overlap each other. </a:t>
            </a:r>
          </a:p>
        </p:txBody>
      </p:sp>
      <p:sp>
        <p:nvSpPr>
          <p:cNvPr id="3" name="Rectangle 2"/>
          <p:cNvSpPr/>
          <p:nvPr/>
        </p:nvSpPr>
        <p:spPr>
          <a:xfrm>
            <a:off x="361460" y="1230924"/>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O</a:t>
            </a:r>
            <a:r>
              <a:rPr lang="en-US" sz="2800" dirty="0">
                <a:solidFill>
                  <a:schemeClr val="tx1">
                    <a:lumMod val="65000"/>
                    <a:lumOff val="35000"/>
                  </a:schemeClr>
                </a:solidFill>
                <a:latin typeface="Andale Mono"/>
                <a:cs typeface="Andale Mono"/>
              </a:rPr>
              <a:t>verlap</a:t>
            </a:r>
          </a:p>
        </p:txBody>
      </p:sp>
      <p:sp>
        <p:nvSpPr>
          <p:cNvPr id="5" name="Rectangle 4"/>
          <p:cNvSpPr/>
          <p:nvPr/>
        </p:nvSpPr>
        <p:spPr>
          <a:xfrm>
            <a:off x="361460" y="217658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L</a:t>
            </a:r>
            <a:r>
              <a:rPr lang="en-US" sz="2800" dirty="0">
                <a:solidFill>
                  <a:schemeClr val="tx1">
                    <a:lumMod val="65000"/>
                    <a:lumOff val="35000"/>
                  </a:schemeClr>
                </a:solidFill>
                <a:latin typeface="Andale Mono"/>
                <a:cs typeface="Andale Mono"/>
              </a:rPr>
              <a:t>ayout</a:t>
            </a:r>
          </a:p>
        </p:txBody>
      </p:sp>
      <p:sp>
        <p:nvSpPr>
          <p:cNvPr id="6" name="Rectangle 5"/>
          <p:cNvSpPr/>
          <p:nvPr/>
        </p:nvSpPr>
        <p:spPr>
          <a:xfrm>
            <a:off x="361460" y="3132017"/>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C</a:t>
            </a:r>
            <a:r>
              <a:rPr lang="en-US" sz="2800" dirty="0">
                <a:solidFill>
                  <a:schemeClr val="tx1">
                    <a:lumMod val="65000"/>
                    <a:lumOff val="35000"/>
                  </a:schemeClr>
                </a:solidFill>
                <a:latin typeface="Andale Mono"/>
                <a:cs typeface="Andale Mono"/>
              </a:rPr>
              <a:t>onsensus</a:t>
            </a:r>
          </a:p>
        </p:txBody>
      </p:sp>
      <p:cxnSp>
        <p:nvCxnSpPr>
          <p:cNvPr id="8" name="Straight Arrow Connector 7"/>
          <p:cNvCxnSpPr>
            <a:stCxn id="3" idx="2"/>
            <a:endCxn id="5" idx="0"/>
          </p:cNvCxnSpPr>
          <p:nvPr/>
        </p:nvCxnSpPr>
        <p:spPr>
          <a:xfrm>
            <a:off x="1465384" y="1846385"/>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92047"/>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6" y="3958146"/>
            <a:ext cx="7893540" cy="2822385"/>
          </a:xfrm>
          <a:prstGeom prst="rect">
            <a:avLst/>
          </a:prstGeom>
        </p:spPr>
      </p:pic>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4493846" y="4034692"/>
            <a:ext cx="4492936" cy="830997"/>
          </a:xfrm>
          <a:prstGeom prst="rect">
            <a:avLst/>
          </a:prstGeom>
          <a:noFill/>
        </p:spPr>
        <p:txBody>
          <a:bodyPr wrap="none" rtlCol="0">
            <a:spAutoFit/>
          </a:bodyPr>
          <a:lstStyle/>
          <a:p>
            <a:pPr algn="r"/>
            <a:r>
              <a:rPr lang="en-US" sz="1600" dirty="0" err="1"/>
              <a:t>to_every_thing_turn_turn_turn_there_is_a_season</a:t>
            </a:r>
            <a:endParaRPr lang="en-US" sz="1600" dirty="0"/>
          </a:p>
          <a:p>
            <a:pPr algn="r"/>
            <a:r>
              <a:rPr lang="en-US" sz="1600" i="1" dirty="0"/>
              <a:t>l</a:t>
            </a:r>
            <a:r>
              <a:rPr lang="en-US" sz="1600" dirty="0"/>
              <a:t> = 4 (minimum overlap)</a:t>
            </a:r>
          </a:p>
          <a:p>
            <a:pPr algn="r"/>
            <a:r>
              <a:rPr lang="en-US" sz="1600" i="1" dirty="0"/>
              <a:t>k</a:t>
            </a:r>
            <a:r>
              <a:rPr lang="en-US" sz="16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26969804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41652</TotalTime>
  <Words>3628</Words>
  <Application>Microsoft Macintosh PowerPoint</Application>
  <PresentationFormat>On-screen Show (4:3)</PresentationFormat>
  <Paragraphs>859</Paragraphs>
  <Slides>66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phylogenetic trees</vt:lpstr>
      <vt:lpstr>Strengths and weaknesses</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unique K-mers (k=4)</vt:lpstr>
      <vt:lpstr>De Bruijn graph - assembly</vt:lpstr>
      <vt:lpstr>de Bruijn algorithm</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Chicago + Dovetail Hi-C</vt:lpstr>
      <vt:lpstr>BioNano – library preparation</vt:lpstr>
      <vt:lpstr>BioNano – running on Saphyr</vt:lpstr>
      <vt:lpstr>BioNano – image analysis and assembly of molecular data</vt:lpstr>
      <vt:lpstr>BioNano scaffolding</vt:lpstr>
      <vt:lpstr>Assembly statistics – N50</vt:lpstr>
      <vt:lpstr>Assembly statistics – N50 and L50</vt:lpstr>
      <vt:lpstr>An example to determine N50</vt:lpstr>
      <vt:lpstr>Assembly statistics – NG50</vt:lpstr>
      <vt:lpstr>An example to determine N50 and NG50</vt:lpstr>
      <vt:lpstr>Software for short-read assemblies</vt:lpstr>
      <vt:lpstr>PacBio for genome assembly</vt:lpstr>
      <vt:lpstr>Long-read assemblies and polishing</vt:lpstr>
      <vt:lpstr>Canu - read correction</vt:lpstr>
      <vt:lpstr>Canu - read trimming</vt:lpstr>
      <vt:lpstr>Canu - assembly (consensus and contigs)</vt:lpstr>
      <vt:lpstr>Contig polishing</vt:lpstr>
      <vt:lpstr>PowerPoint Presentation</vt:lpstr>
      <vt:lpstr>Assembly meets long HiFi PacBio reads</vt:lpstr>
      <vt:lpstr>Haplotype-resolved de novo assembly (Phased assembly using hifiasm)</vt:lpstr>
      <vt:lpstr>Assemblies are hypotheses</vt:lpstr>
      <vt:lpstr>Assembly evaluation</vt:lpstr>
      <vt:lpstr>Outline</vt:lpstr>
      <vt:lpstr>Gene annotation of eukaryotic genomes</vt:lpstr>
      <vt:lpstr>Gene prediction approaches</vt:lpstr>
      <vt:lpstr>Hidden Markov Model (HMM)</vt:lpstr>
      <vt:lpstr>Exon-intron structure</vt:lpstr>
      <vt:lpstr>Generalized Hidden Markov Model (GHMM)</vt:lpstr>
      <vt:lpstr>Evidence-driven approaches</vt:lpstr>
      <vt:lpstr>evidence and limitations</vt:lpstr>
      <vt:lpstr>annotation: ab initio prediction + evidence</vt:lpstr>
      <vt:lpstr>Question?</vt:lpstr>
      <vt:lpstr>Genome and transcriptome BUSCO assessments to identify universal single-copy genes</vt:lpstr>
      <vt:lpstr>Evaluation with BUSCO</vt:lpstr>
      <vt:lpstr>Outline</vt:lpstr>
      <vt:lpstr>Case 2: Maize genome assembly with Nanopore MinION sequencing</vt:lpstr>
      <vt:lpstr>Assembly strategy</vt:lpstr>
      <vt:lpstr>Circos plot to display genomic contents</vt:lpstr>
      <vt:lpstr>Citations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275</cp:revision>
  <dcterms:created xsi:type="dcterms:W3CDTF">2014-12-15T18:58:14Z</dcterms:created>
  <dcterms:modified xsi:type="dcterms:W3CDTF">2023-03-23T14:52:06Z</dcterms:modified>
</cp:coreProperties>
</file>